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57" r:id="rId2"/>
    <p:sldMasterId id="2147483763" r:id="rId3"/>
  </p:sldMasterIdLst>
  <p:notesMasterIdLst>
    <p:notesMasterId r:id="rId31"/>
  </p:notesMasterIdLst>
  <p:handoutMasterIdLst>
    <p:handoutMasterId r:id="rId32"/>
  </p:handoutMasterIdLst>
  <p:sldIdLst>
    <p:sldId id="291" r:id="rId4"/>
    <p:sldId id="395" r:id="rId5"/>
    <p:sldId id="396" r:id="rId6"/>
    <p:sldId id="394" r:id="rId7"/>
    <p:sldId id="295" r:id="rId8"/>
    <p:sldId id="334" r:id="rId9"/>
    <p:sldId id="328" r:id="rId10"/>
    <p:sldId id="335" r:id="rId11"/>
    <p:sldId id="352" r:id="rId12"/>
    <p:sldId id="351" r:id="rId13"/>
    <p:sldId id="393" r:id="rId14"/>
    <p:sldId id="392" r:id="rId15"/>
    <p:sldId id="410" r:id="rId16"/>
    <p:sldId id="398" r:id="rId17"/>
    <p:sldId id="399" r:id="rId18"/>
    <p:sldId id="412" r:id="rId19"/>
    <p:sldId id="402" r:id="rId20"/>
    <p:sldId id="401" r:id="rId21"/>
    <p:sldId id="413" r:id="rId22"/>
    <p:sldId id="403" r:id="rId23"/>
    <p:sldId id="405" r:id="rId24"/>
    <p:sldId id="406" r:id="rId25"/>
    <p:sldId id="407" r:id="rId26"/>
    <p:sldId id="408" r:id="rId27"/>
    <p:sldId id="409" r:id="rId28"/>
    <p:sldId id="414" r:id="rId29"/>
    <p:sldId id="416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 Intro" id="{13C13801-05A1-4E35-B9BD-9FDC37215064}">
          <p14:sldIdLst>
            <p14:sldId id="291"/>
            <p14:sldId id="395"/>
            <p14:sldId id="396"/>
            <p14:sldId id="394"/>
            <p14:sldId id="295"/>
            <p14:sldId id="334"/>
            <p14:sldId id="328"/>
            <p14:sldId id="335"/>
            <p14:sldId id="352"/>
            <p14:sldId id="351"/>
            <p14:sldId id="393"/>
            <p14:sldId id="392"/>
            <p14:sldId id="410"/>
          </p14:sldIdLst>
        </p14:section>
        <p14:section name="2 DoDI" id="{82FB0848-29CC-4A40-811D-9C4EF325A17E}">
          <p14:sldIdLst>
            <p14:sldId id="398"/>
            <p14:sldId id="399"/>
            <p14:sldId id="412"/>
            <p14:sldId id="402"/>
            <p14:sldId id="401"/>
            <p14:sldId id="413"/>
          </p14:sldIdLst>
        </p14:section>
        <p14:section name="3 TLA and the Road to xAPI" id="{B3EF63A3-2524-441A-A74A-6856E80EFDF5}">
          <p14:sldIdLst>
            <p14:sldId id="403"/>
            <p14:sldId id="405"/>
            <p14:sldId id="406"/>
            <p14:sldId id="407"/>
            <p14:sldId id="408"/>
            <p14:sldId id="409"/>
            <p14:sldId id="414"/>
          </p14:sldIdLst>
        </p14:section>
        <p14:section name="Summary / End" id="{8B4DAE65-78C8-4380-BCCC-57DAA917921B}">
          <p14:sldIdLst>
            <p14:sldId id="41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1D8EFF"/>
    <a:srgbClr val="66CCFF"/>
    <a:srgbClr val="3399FF"/>
    <a:srgbClr val="20A3FC"/>
    <a:srgbClr val="3D8BFD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0" autoAdjust="0"/>
    <p:restoredTop sz="78408" autoAdjust="0"/>
  </p:normalViewPr>
  <p:slideViewPr>
    <p:cSldViewPr>
      <p:cViewPr>
        <p:scale>
          <a:sx n="66" d="100"/>
          <a:sy n="66" d="100"/>
        </p:scale>
        <p:origin x="-1152" y="-552"/>
      </p:cViewPr>
      <p:guideLst>
        <p:guide orient="horz" pos="480"/>
        <p:guide orient="horz" pos="24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6035" cy="456873"/>
          </a:xfrm>
          <a:prstGeom prst="rect">
            <a:avLst/>
          </a:prstGeom>
          <a:noFill/>
          <a:ln>
            <a:noFill/>
          </a:ln>
        </p:spPr>
        <p:txBody>
          <a:bodyPr vert="horz" wrap="none" lIns="80766" tIns="40383" rIns="80766" bIns="40383" anchorCtr="0" compatLnSpc="0"/>
          <a:lstStyle/>
          <a:p>
            <a:pPr hangingPunct="0">
              <a:defRPr sz="1400"/>
            </a:pPr>
            <a:endParaRPr lang="en-US" sz="1300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3881647" y="0"/>
            <a:ext cx="2976035" cy="456873"/>
          </a:xfrm>
          <a:prstGeom prst="rect">
            <a:avLst/>
          </a:prstGeom>
          <a:noFill/>
          <a:ln>
            <a:noFill/>
          </a:ln>
        </p:spPr>
        <p:txBody>
          <a:bodyPr vert="horz" wrap="none" lIns="80766" tIns="40383" rIns="80766" bIns="40383" anchorCtr="0" compatLnSpc="0"/>
          <a:lstStyle/>
          <a:p>
            <a:pPr algn="r" hangingPunct="0">
              <a:defRPr sz="1400"/>
            </a:pPr>
            <a:fld id="{1F66843A-4839-4C0A-9595-44BEED77C33A}" type="datetimeFigureOut">
              <a:t>11/1/2016</a:t>
            </a:fld>
            <a:endParaRPr lang="en-US" sz="1300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6035" cy="456873"/>
          </a:xfrm>
          <a:prstGeom prst="rect">
            <a:avLst/>
          </a:prstGeom>
          <a:noFill/>
          <a:ln>
            <a:noFill/>
          </a:ln>
        </p:spPr>
        <p:txBody>
          <a:bodyPr vert="horz" wrap="none" lIns="80766" tIns="40383" rIns="80766" bIns="40383" anchor="b" anchorCtr="0" compatLnSpc="0"/>
          <a:lstStyle/>
          <a:p>
            <a:pPr hangingPunct="0">
              <a:defRPr sz="1400"/>
            </a:pPr>
            <a:endParaRPr lang="en-US" sz="1300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3881647" y="8686800"/>
            <a:ext cx="2976035" cy="456873"/>
          </a:xfrm>
          <a:prstGeom prst="rect">
            <a:avLst/>
          </a:prstGeom>
          <a:noFill/>
          <a:ln>
            <a:noFill/>
          </a:ln>
        </p:spPr>
        <p:txBody>
          <a:bodyPr vert="horz" wrap="none" lIns="80766" tIns="40383" rIns="80766" bIns="40383" anchor="b" anchorCtr="0" compatLnSpc="0"/>
          <a:lstStyle/>
          <a:p>
            <a:pPr algn="r" hangingPunct="0">
              <a:defRPr sz="1400"/>
            </a:pPr>
            <a:fld id="{B2B87DBE-82D2-48CA-BC78-1B5079AFF859}" type="slidenum">
              <a:t>‹#›</a:t>
            </a:fld>
            <a:endParaRPr lang="en-US" sz="1300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75541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7F20243C-15B7-499A-B9E2-6D1D674602A5}" type="datetimeFigureOut">
              <a:t>11/1/2016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8F9F2838-8FA1-4BFF-8653-9F27B290F4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6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dlnet.gov/dodi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 wrap="square" lIns="91440" tIns="45720" rIns="91440" bIns="45720" anchor="t"/>
          <a:lstStyle/>
          <a:p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>
          <a:xfrm>
            <a:off x="3884759" y="8685360"/>
            <a:ext cx="2971440" cy="456839"/>
          </a:xfrm>
        </p:spPr>
        <p:txBody>
          <a:bodyPr wrap="square" lIns="91440" tIns="45720" rIns="91440" bIns="45720"/>
          <a:lstStyle/>
          <a:p>
            <a:pPr lvl="0"/>
            <a:fld id="{0D8D09CA-B0F7-47E8-8261-A059DBA42D97}" type="slidenum">
              <a:t>1</a:t>
            </a:fld>
            <a:endParaRPr lang="en-US" sz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99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Supporting </a:t>
            </a:r>
            <a:r>
              <a:rPr lang="en-US" dirty="0" smtClean="0"/>
              <a:t>“fungible” references for the </a:t>
            </a:r>
            <a:r>
              <a:rPr lang="en-US" dirty="0" err="1" smtClean="0"/>
              <a:t>DoDI</a:t>
            </a:r>
            <a:r>
              <a:rPr lang="en-US" dirty="0" smtClean="0"/>
              <a:t> are available at 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u="sng" dirty="0" smtClean="0">
                <a:hlinkClick r:id="rId3"/>
              </a:rPr>
              <a:t>http://adlnet.gov/dodi</a:t>
            </a:r>
            <a:endParaRPr lang="en-US" u="sng" dirty="0" smtClean="0"/>
          </a:p>
          <a:p>
            <a:r>
              <a:rPr lang="en-US" dirty="0" smtClean="0"/>
              <a:t>xAPI LRS Conformance Requirements Published (October 2016)</a:t>
            </a:r>
          </a:p>
          <a:p>
            <a:pPr lvl="1"/>
            <a:r>
              <a:rPr lang="en-US" dirty="0" smtClean="0"/>
              <a:t>http://TBD</a:t>
            </a:r>
          </a:p>
          <a:p>
            <a:r>
              <a:rPr lang="en-US" dirty="0" smtClean="0"/>
              <a:t>Will begin reviewing legacy SCORM documents for necessary revisions and update where possible (October/November 2016)</a:t>
            </a:r>
          </a:p>
          <a:p>
            <a:r>
              <a:rPr lang="en-US" dirty="0" smtClean="0"/>
              <a:t>ADL stood up initial xAPI LRS Test Suite development team (June 2016)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82936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altLang="en-US" dirty="0" err="1" smtClean="0">
                <a:ea typeface="ＭＳ Ｐゴシック" charset="-128"/>
              </a:rPr>
              <a:t>DoDI</a:t>
            </a:r>
            <a:r>
              <a:rPr lang="en-US" altLang="en-US" dirty="0" smtClean="0">
                <a:ea typeface="ＭＳ Ｐゴシック" charset="-128"/>
              </a:rPr>
              <a:t>  1322.26 Update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Currently at Stage 2C (Legal Objection Review)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ADL has revised the issuance and the DD Form 106 as directed by WHS compliance analysts.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Next big step is Stage 3B (Coordination Revision)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82936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b="1" dirty="0" smtClean="0">
                <a:solidFill>
                  <a:prstClr val="white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 brief glimpse</a:t>
            </a:r>
            <a:r>
              <a:rPr lang="en" sz="1200" b="1" baseline="0" dirty="0" smtClean="0">
                <a:solidFill>
                  <a:prstClr val="white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endParaRPr lang="en" sz="1200" b="1" dirty="0" smtClean="0">
              <a:solidFill>
                <a:prstClr val="white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" sz="1200" b="1" dirty="0" smtClean="0">
                <a:solidFill>
                  <a:prstClr val="white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Total Learning Architecture</a:t>
            </a:r>
            <a:endParaRPr lang="en-US" sz="1200" dirty="0" smtClean="0">
              <a:solidFill>
                <a:prstClr val="white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216000" marR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</a:rPr>
              <a:t>The Total Learning Architecture is a collection of </a:t>
            </a:r>
            <a:r>
              <a:rPr lang="en-US" b="1" dirty="0" smtClean="0">
                <a:solidFill>
                  <a:srgbClr val="00B0F0"/>
                </a:solidFill>
              </a:rPr>
              <a:t>specifications</a:t>
            </a:r>
            <a:r>
              <a:rPr lang="en-US" dirty="0" smtClean="0">
                <a:solidFill>
                  <a:prstClr val="white"/>
                </a:solidFill>
              </a:rPr>
              <a:t> for accessing and making use of </a:t>
            </a:r>
            <a:r>
              <a:rPr lang="en-US" b="1" dirty="0" smtClean="0">
                <a:solidFill>
                  <a:srgbClr val="00B0F0"/>
                </a:solidFill>
              </a:rPr>
              <a:t>learning-related data</a:t>
            </a:r>
            <a:r>
              <a:rPr lang="en" dirty="0" smtClean="0">
                <a:solidFill>
                  <a:prstClr val="white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D8D77-138A-4AB2-82B5-BB41CBBEAD85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771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 wrap="square" lIns="91440" tIns="45720" rIns="91440" bIns="45720" anchor="t"/>
          <a:lstStyle/>
          <a:p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>
          <a:xfrm>
            <a:off x="3884759" y="8685360"/>
            <a:ext cx="2971440" cy="456839"/>
          </a:xfrm>
        </p:spPr>
        <p:txBody>
          <a:bodyPr wrap="square" lIns="91440" tIns="45720" rIns="91440" bIns="45720"/>
          <a:lstStyle/>
          <a:p>
            <a:pPr lvl="0"/>
            <a:fld id="{0D8D09CA-B0F7-47E8-8261-A059DBA42D97}" type="slidenum">
              <a:t>4</a:t>
            </a:fld>
            <a:endParaRPr lang="en-US" sz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99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 wrap="square" lIns="91440" tIns="45720" rIns="91440" bIns="45720" anchor="t"/>
          <a:lstStyle/>
          <a:p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>
          <a:xfrm>
            <a:off x="3884759" y="8685360"/>
            <a:ext cx="2971440" cy="456839"/>
          </a:xfrm>
        </p:spPr>
        <p:txBody>
          <a:bodyPr wrap="square" lIns="91440" tIns="45720" rIns="91440" bIns="45720"/>
          <a:lstStyle/>
          <a:p>
            <a:pPr lvl="0"/>
            <a:fld id="{0D8D09CA-B0F7-47E8-8261-A059DBA42D97}" type="slidenum">
              <a:t>5</a:t>
            </a:fld>
            <a:endParaRPr lang="en-US" sz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199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 err="1" smtClean="0">
                <a:solidFill>
                  <a:schemeClr val="bg1"/>
                </a:solidFill>
              </a:rPr>
              <a:t>xAPI</a:t>
            </a:r>
            <a:r>
              <a:rPr lang="en-US" altLang="en-US" dirty="0" smtClean="0">
                <a:solidFill>
                  <a:schemeClr val="bg1"/>
                </a:solidFill>
              </a:rPr>
              <a:t> is a specification for defining data, as well as set</a:t>
            </a:r>
            <a:r>
              <a:rPr lang="en-US" altLang="en-US" baseline="0" dirty="0" smtClean="0">
                <a:solidFill>
                  <a:schemeClr val="bg1"/>
                </a:solidFill>
              </a:rPr>
              <a:t> of </a:t>
            </a:r>
            <a:r>
              <a:rPr lang="en-US" altLang="en-US" dirty="0" smtClean="0">
                <a:solidFill>
                  <a:schemeClr val="bg1"/>
                </a:solidFill>
              </a:rPr>
              <a:t>reference implementation models for its uses (i.e., usage</a:t>
            </a:r>
            <a:r>
              <a:rPr lang="en-US" altLang="en-US" baseline="0" dirty="0" smtClean="0">
                <a:solidFill>
                  <a:schemeClr val="bg1"/>
                </a:solidFill>
              </a:rPr>
              <a:t> guidelines such as the </a:t>
            </a:r>
            <a:r>
              <a:rPr lang="en-US" altLang="en-US" dirty="0" smtClean="0">
                <a:solidFill>
                  <a:schemeClr val="bg1"/>
                </a:solidFill>
              </a:rPr>
              <a:t>different profiles) and nested</a:t>
            </a:r>
            <a:r>
              <a:rPr lang="en-US" altLang="en-US" baseline="0" dirty="0" smtClean="0">
                <a:solidFill>
                  <a:schemeClr val="bg1"/>
                </a:solidFill>
              </a:rPr>
              <a:t> </a:t>
            </a:r>
            <a:r>
              <a:rPr lang="en-US" altLang="en-US" dirty="0" smtClean="0">
                <a:solidFill>
                  <a:schemeClr val="bg1"/>
                </a:solidFill>
              </a:rPr>
              <a:t>specifications for its storage, authentication</a:t>
            </a:r>
            <a:r>
              <a:rPr lang="en-US" altLang="en-US" baseline="0" dirty="0" smtClean="0">
                <a:solidFill>
                  <a:schemeClr val="bg1"/>
                </a:solidFill>
              </a:rPr>
              <a:t>, and access (i.e., the </a:t>
            </a:r>
            <a:r>
              <a:rPr lang="en-US" altLang="en-US" baseline="0" dirty="0" err="1" smtClean="0">
                <a:solidFill>
                  <a:schemeClr val="bg1"/>
                </a:solidFill>
              </a:rPr>
              <a:t>LRS</a:t>
            </a:r>
            <a:r>
              <a:rPr lang="en-US" altLang="en-US" baseline="0" dirty="0" smtClean="0">
                <a:solidFill>
                  <a:schemeClr val="bg1"/>
                </a:solidFill>
              </a:rPr>
              <a:t>)</a:t>
            </a:r>
          </a:p>
          <a:p>
            <a:pPr>
              <a:spcBef>
                <a:spcPct val="0"/>
              </a:spcBef>
            </a:pPr>
            <a:endParaRPr lang="en-US" altLang="en-US" baseline="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sz="2000" b="0" i="0" u="none" strike="noStrike" kern="1200" cap="none" dirty="0" smtClean="0">
                <a:ln>
                  <a:noFill/>
                </a:ln>
                <a:effectLst/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The Experience API (</a:t>
            </a:r>
            <a:r>
              <a:rPr lang="en-US" sz="2000" b="0" i="0" u="none" strike="noStrike" kern="1200" cap="none" dirty="0" err="1" smtClean="0">
                <a:ln>
                  <a:noFill/>
                </a:ln>
                <a:effectLst/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xAPI</a:t>
            </a:r>
            <a:r>
              <a:rPr lang="en-US" sz="2000" b="0" i="0" u="none" strike="noStrike" kern="1200" cap="none" dirty="0" smtClean="0">
                <a:ln>
                  <a:noFill/>
                </a:ln>
                <a:effectLst/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) is a technical specification for implementing a Restful architecture consisting of a Learning Record Store (</a:t>
            </a:r>
            <a:r>
              <a:rPr lang="en-US" sz="2000" b="0" i="0" u="none" strike="noStrike" kern="1200" cap="none" dirty="0" err="1" smtClean="0">
                <a:ln>
                  <a:noFill/>
                </a:ln>
                <a:effectLst/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LRS</a:t>
            </a:r>
            <a:r>
              <a:rPr lang="en-US" sz="2000" b="0" i="0" u="none" strike="noStrike" kern="1200" cap="none" dirty="0" smtClean="0">
                <a:ln>
                  <a:noFill/>
                </a:ln>
                <a:effectLst/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) and 4 specific web-service Application Program Interface (APIs). The </a:t>
            </a:r>
            <a:r>
              <a:rPr lang="en-US" sz="2000" b="0" i="0" u="none" strike="noStrike" kern="1200" cap="none" dirty="0" err="1" smtClean="0">
                <a:ln>
                  <a:noFill/>
                </a:ln>
                <a:effectLst/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xAPI</a:t>
            </a:r>
            <a:r>
              <a:rPr lang="en-US" sz="2000" b="0" i="0" u="none" strike="noStrike" kern="1200" cap="none" dirty="0" smtClean="0">
                <a:ln>
                  <a:noFill/>
                </a:ln>
                <a:effectLst/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 is agnostic about the type of learning content being delivered, and allows flexible tracking of learning activities and experiences, including formal e-learning courses, performance-based tracking, group-based or social learning, and even informal learning scenarios.</a:t>
            </a:r>
            <a:endParaRPr lang="en-US" altLang="en-US" dirty="0" smtClean="0"/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3429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3429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3429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3429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fld id="{1A894F0A-0DF2-4ABA-ABF6-2544C4FBFC69}" type="slidenum">
              <a:rPr lang="en-US" altLang="en-US" sz="1200"/>
              <a:pPr/>
              <a:t>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 smtClean="0">
                <a:solidFill>
                  <a:schemeClr val="bg1"/>
                </a:solidFill>
              </a:rPr>
              <a:t>xAPI Brief Overview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>
                <a:solidFill>
                  <a:schemeClr val="bg1"/>
                </a:solidFill>
              </a:rPr>
              <a:t>ADL Prototype Learning Record Store (LRS)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>
                <a:solidFill>
                  <a:schemeClr val="bg1"/>
                </a:solidFill>
              </a:rPr>
              <a:t>ADL “How to make French Toast” Course Demonstration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>
                <a:solidFill>
                  <a:schemeClr val="bg1"/>
                </a:solidFill>
              </a:rPr>
              <a:t>Designing an xAPI Data Approach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>
                <a:solidFill>
                  <a:schemeClr val="bg1"/>
                </a:solidFill>
              </a:rPr>
              <a:t>Looking at xAPI Data after Storage</a:t>
            </a:r>
          </a:p>
          <a:p>
            <a:pPr marL="457200" lvl="0" indent="-228600">
              <a:spcBef>
                <a:spcPts val="0"/>
              </a:spcBef>
            </a:pPr>
            <a:r>
              <a:rPr lang="en" dirty="0" smtClean="0">
                <a:solidFill>
                  <a:schemeClr val="bg1"/>
                </a:solidFill>
              </a:rPr>
              <a:t>Creating Graphs, Dashboards and Visualizations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Learning Record Store – Basically the </a:t>
            </a:r>
            <a:r>
              <a:rPr lang="en-US" dirty="0" err="1" smtClean="0"/>
              <a:t>xAPI</a:t>
            </a:r>
            <a:r>
              <a:rPr lang="en-US" dirty="0" smtClean="0"/>
              <a:t> database</a:t>
            </a:r>
          </a:p>
          <a:p>
            <a:r>
              <a:rPr lang="en-US" dirty="0" smtClean="0"/>
              <a:t>Learning</a:t>
            </a:r>
            <a:r>
              <a:rPr lang="en-US" baseline="0" dirty="0" smtClean="0"/>
              <a:t> Record Provider – Provides data (it could be anything, i.e., a web-based course, a simulation, any input system)</a:t>
            </a:r>
          </a:p>
          <a:p>
            <a:r>
              <a:rPr lang="en-US" baseline="0" dirty="0" smtClean="0"/>
              <a:t>Learning Record Consumer – Consumes data</a:t>
            </a:r>
          </a:p>
          <a:p>
            <a:r>
              <a:rPr lang="en-US" baseline="0" dirty="0" smtClean="0"/>
              <a:t>Profile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Can you use multiple profiles? Yes, e.g., implementing </a:t>
            </a:r>
            <a:r>
              <a:rPr lang="en-US" baseline="0" dirty="0" err="1" smtClean="0"/>
              <a:t>SCORM</a:t>
            </a:r>
            <a:r>
              <a:rPr lang="en-US" baseline="0" dirty="0" smtClean="0"/>
              <a:t>, video, and personalized homemade profiles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F3BF9-6658-42B4-93DC-65F503807BFA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571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 wrap="square" lIns="91440" tIns="45720" rIns="91440" bIns="45720" anchor="t"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>
          <a:xfrm>
            <a:off x="3884759" y="8685360"/>
            <a:ext cx="2971440" cy="456839"/>
          </a:xfrm>
        </p:spPr>
        <p:txBody>
          <a:bodyPr wrap="square" lIns="91440" tIns="45720" rIns="91440" bIns="45720"/>
          <a:lstStyle/>
          <a:p>
            <a:pPr lvl="0"/>
            <a:fld id="{0D8D09CA-B0F7-47E8-8261-A059DBA42D97}" type="slidenum">
              <a:t>14</a:t>
            </a:fld>
            <a:endParaRPr lang="en-US" sz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693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2006</a:t>
            </a:r>
          </a:p>
          <a:p>
            <a:pPr>
              <a:lnSpc>
                <a:spcPct val="114000"/>
              </a:lnSpc>
            </a:pPr>
            <a:r>
              <a:rPr lang="en-US" altLang="en-US" sz="2000" b="0" dirty="0" err="1" smtClean="0">
                <a:solidFill>
                  <a:srgbClr val="FFFFFF"/>
                </a:solidFill>
              </a:rPr>
              <a:t>DoDI</a:t>
            </a:r>
            <a:r>
              <a:rPr lang="en-US" altLang="en-US" sz="2000" b="0" dirty="0" smtClean="0">
                <a:solidFill>
                  <a:srgbClr val="FFFFFF"/>
                </a:solidFill>
              </a:rPr>
              <a:t> 1322.26 (V1) published</a:t>
            </a:r>
          </a:p>
          <a:p>
            <a:pPr>
              <a:lnSpc>
                <a:spcPct val="114000"/>
              </a:lnSpc>
            </a:pPr>
            <a:r>
              <a:rPr lang="en-US" altLang="en-US" sz="2000" b="0" dirty="0" smtClean="0">
                <a:solidFill>
                  <a:srgbClr val="FFFFFF"/>
                </a:solidFill>
              </a:rPr>
              <a:t>Directs use of </a:t>
            </a:r>
            <a:r>
              <a:rPr lang="en-US" altLang="en-US" sz="2000" b="0" dirty="0" err="1" smtClean="0">
                <a:solidFill>
                  <a:srgbClr val="FFFFFF"/>
                </a:solidFill>
              </a:rPr>
              <a:t>SCORM</a:t>
            </a:r>
            <a:endParaRPr lang="en-US" altLang="en-US" sz="2000" b="0" dirty="0" smtClean="0">
              <a:solidFill>
                <a:srgbClr val="FFFFFF"/>
              </a:solidFill>
            </a:endParaRPr>
          </a:p>
          <a:p>
            <a:endParaRPr lang="en-US" sz="2000" b="0" dirty="0" smtClean="0">
              <a:solidFill>
                <a:srgbClr val="FFFFFF"/>
              </a:solidFill>
            </a:endParaRPr>
          </a:p>
          <a:p>
            <a:pPr marL="216000" marR="0" indent="-2160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</a:rPr>
              <a:t>2012</a:t>
            </a:r>
          </a:p>
          <a:p>
            <a:pPr marL="216000" marR="0" indent="-2160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1322.26 Update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16000" marR="0" indent="-2160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0" b="0" kern="0" dirty="0" smtClean="0">
                <a:solidFill>
                  <a:schemeClr val="bg1">
                    <a:lumMod val="95000"/>
                  </a:schemeClr>
                </a:solidFill>
                <a:ea typeface="ＭＳ Ｐゴシック" charset="-128"/>
              </a:rPr>
              <a:t>Abortive attempt to update </a:t>
            </a:r>
            <a:r>
              <a:rPr lang="en-US" altLang="en-US" sz="2000" b="0" kern="0" dirty="0" err="1" smtClean="0">
                <a:solidFill>
                  <a:schemeClr val="bg1">
                    <a:lumMod val="95000"/>
                  </a:schemeClr>
                </a:solidFill>
                <a:ea typeface="ＭＳ Ｐゴシック" charset="-128"/>
              </a:rPr>
              <a:t>DoDI</a:t>
            </a:r>
            <a:endParaRPr lang="en-US" altLang="en-US" sz="2000" b="0" kern="0" dirty="0" smtClean="0">
              <a:solidFill>
                <a:schemeClr val="bg1">
                  <a:lumMod val="95000"/>
                </a:schemeClr>
              </a:solidFill>
              <a:ea typeface="ＭＳ Ｐゴシック" charset="-128"/>
            </a:endParaRPr>
          </a:p>
          <a:p>
            <a:endParaRPr lang="en-US" dirty="0" smtClean="0"/>
          </a:p>
          <a:p>
            <a:pPr marL="216000" marR="0" indent="-2160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</a:rPr>
              <a:t>2016</a:t>
            </a:r>
          </a:p>
          <a:p>
            <a:pPr marL="216000" marR="0" indent="-2160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0" dirty="0" err="1" smtClean="0">
                <a:solidFill>
                  <a:srgbClr val="002060"/>
                </a:solidFill>
              </a:rPr>
              <a:t>DoDI</a:t>
            </a:r>
            <a:r>
              <a:rPr lang="en-US" altLang="en-US" b="0" dirty="0" smtClean="0">
                <a:solidFill>
                  <a:srgbClr val="002060"/>
                </a:solidFill>
              </a:rPr>
              <a:t> 1322.26 (V2)</a:t>
            </a:r>
            <a:endParaRPr lang="en-US" b="0" dirty="0" smtClean="0">
              <a:solidFill>
                <a:srgbClr val="002060"/>
              </a:solidFill>
            </a:endParaRPr>
          </a:p>
          <a:p>
            <a:pPr>
              <a:lnSpc>
                <a:spcPct val="114000"/>
              </a:lnSpc>
            </a:pPr>
            <a:r>
              <a:rPr lang="en-US" altLang="en-US" sz="2000" b="0" dirty="0" smtClean="0">
                <a:solidFill>
                  <a:srgbClr val="FFFFFF"/>
                </a:solidFill>
              </a:rPr>
              <a:t>Revise and resubmit </a:t>
            </a:r>
            <a:r>
              <a:rPr lang="en-US" altLang="en-US" sz="2000" b="0" dirty="0" err="1" smtClean="0">
                <a:solidFill>
                  <a:srgbClr val="FFFFFF"/>
                </a:solidFill>
              </a:rPr>
              <a:t>DoDI</a:t>
            </a:r>
            <a:endParaRPr lang="en-US" altLang="en-US" sz="2000" b="0" dirty="0" smtClean="0">
              <a:solidFill>
                <a:srgbClr val="FFFFFF"/>
              </a:solidFill>
            </a:endParaRPr>
          </a:p>
          <a:p>
            <a:pPr>
              <a:lnSpc>
                <a:spcPct val="114000"/>
              </a:lnSpc>
            </a:pPr>
            <a:r>
              <a:rPr lang="en-US" altLang="en-US" sz="2000" b="0" dirty="0" smtClean="0">
                <a:solidFill>
                  <a:srgbClr val="FFFFFF"/>
                </a:solidFill>
              </a:rPr>
              <a:t>Supports use of </a:t>
            </a:r>
            <a:r>
              <a:rPr lang="en-US" altLang="en-US" sz="2000" b="0" dirty="0" err="1" smtClean="0">
                <a:solidFill>
                  <a:srgbClr val="FFFFFF"/>
                </a:solidFill>
              </a:rPr>
              <a:t>xAPI</a:t>
            </a:r>
            <a:endParaRPr lang="en-US" altLang="en-US" sz="2000" b="0" dirty="0" smtClean="0">
              <a:solidFill>
                <a:srgbClr val="FFFFF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53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4572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b="0" i="0" u="none" strike="noStrike" kern="1200" cap="none" dirty="0" smtClean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Reaffirms ADL as authority on learning tech standards for DoD</a:t>
            </a:r>
          </a:p>
          <a:p>
            <a:pPr marL="457200" marR="0" indent="-4572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b="0" i="0" u="none" strike="noStrike" kern="1200" cap="none" dirty="0" smtClean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Directs DoD to implement emerging interoperability specs, e.g., </a:t>
            </a:r>
            <a:r>
              <a:rPr lang="en-US" sz="2400" b="0" i="0" u="none" strike="noStrike" kern="1200" cap="none" dirty="0" err="1" smtClean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xAPI</a:t>
            </a:r>
            <a:r>
              <a:rPr lang="en-US" sz="2400" b="0" i="0" u="none" strike="noStrike" kern="1200" cap="none" dirty="0" smtClean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 </a:t>
            </a:r>
          </a:p>
          <a:p>
            <a:pPr marL="457200" marR="0" indent="-4572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b="0" i="0" u="none" strike="noStrike" kern="1200" cap="none" dirty="0" smtClean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Formally charters DADLAC as </a:t>
            </a:r>
            <a:r>
              <a:rPr lang="en-US" sz="2400" b="0" i="0" u="none" strike="noStrike" kern="1200" cap="none" dirty="0" err="1" smtClean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DoDI</a:t>
            </a:r>
            <a:r>
              <a:rPr lang="en-US" sz="2400" b="0" i="0" u="none" strike="noStrike" kern="1200" cap="none" dirty="0" smtClean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 1322.26 oversight body</a:t>
            </a:r>
          </a:p>
          <a:p>
            <a:endParaRPr lang="en-US" dirty="0" smtClean="0"/>
          </a:p>
          <a:p>
            <a:r>
              <a:rPr lang="en-US" dirty="0" smtClean="0"/>
              <a:t>#2 is important</a:t>
            </a:r>
            <a:r>
              <a:rPr lang="en-US" baseline="0" dirty="0" smtClean="0"/>
              <a:t> and relevant for today… but how to keep it updated?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53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3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6566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6566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6566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1EE7-63C4-48EE-B74A-E00E379E3374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328F-1F0D-41D6-8FE1-04838D71127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294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94E15-A8AA-412F-9367-34C8A285379A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3DE69-B709-4B40-8D81-F27E4A5C04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05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324600" y="6477000"/>
            <a:ext cx="2133600" cy="244475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pPr>
              <a:defRPr/>
            </a:pPr>
            <a:fld id="{D68E8870-17DE-45C4-A8DD-7644B242293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726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60" y="2707560"/>
            <a:ext cx="8786520" cy="71388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8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97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316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396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60" y="2707560"/>
            <a:ext cx="8786520" cy="71388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280" y="3424320"/>
            <a:ext cx="8786520" cy="456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1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9100" y="2708275"/>
            <a:ext cx="2197100" cy="1173163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7800" y="2708275"/>
            <a:ext cx="6438900" cy="1173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1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3994E15-A8AA-412F-9367-34C8A285379A}" type="datetimeFigureOut">
              <a:rPr lang="en-US" smtClean="0"/>
              <a:pPr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6E3DE69-B709-4B40-8D81-F27E4A5C04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74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496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732" r:id="rId8"/>
    <p:sldLayoutId id="2147483737" r:id="rId9"/>
    <p:sldLayoutId id="2147483759" r:id="rId10"/>
    <p:sldLayoutId id="2147483761" r:id="rId11"/>
    <p:sldLayoutId id="2147483762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lvl="0" algn="ctr" rtl="0" hangingPunct="1">
        <a:lnSpc>
          <a:spcPct val="100000"/>
        </a:lnSpc>
        <a:spcBef>
          <a:spcPts val="0"/>
        </a:spcBef>
        <a:spcAft>
          <a:spcPts val="0"/>
        </a:spcAft>
        <a:buFontTx/>
        <a:buNone/>
        <a:tabLst/>
        <a:defRPr lang="en-US" sz="4200" b="1" i="0" u="none" strike="noStrike" kern="1200" cap="none" spc="0" baseline="0" dirty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Franklin Gothic Medium" pitchFamily="34"/>
          <a:ea typeface="Droid Sans Fallback" pitchFamily="2"/>
          <a:cs typeface="Helvetica Neue"/>
        </a:defRPr>
      </a:lvl1pPr>
    </p:titleStyle>
    <p:bodyStyle>
      <a:lvl1pPr lvl="0" algn="l">
        <a:buSzPct val="45000"/>
        <a:buFont typeface="StarSymbol"/>
        <a:buChar char="●"/>
        <a:tabLst/>
        <a:defRPr lang="en-US" sz="1800" b="1" i="0" u="none" strike="noStrike" cap="none" spc="0" baseline="0">
          <a:solidFill>
            <a:srgbClr val="808080"/>
          </a:solidFill>
          <a:latin typeface="Franklin Gothic Book"/>
          <a:cs typeface="Baskerville"/>
        </a:defRPr>
      </a:lvl1pPr>
      <a:lvl2pPr lvl="1" algn="l">
        <a:buSzPct val="75000"/>
        <a:buFont typeface="StarSymbol"/>
        <a:buChar char="–"/>
        <a:tabLst/>
        <a:defRPr lang="en-US" sz="1800" b="1" i="0" u="none" strike="noStrike" cap="none" spc="0" baseline="0">
          <a:solidFill>
            <a:srgbClr val="808080"/>
          </a:solidFill>
          <a:latin typeface="Franklin Gothic Book"/>
          <a:cs typeface="Baskerville"/>
        </a:defRPr>
      </a:lvl2pPr>
      <a:lvl3pPr lvl="2" algn="l">
        <a:buSzPct val="45000"/>
        <a:buFont typeface="StarSymbol"/>
        <a:buChar char="●"/>
        <a:tabLst/>
        <a:defRPr lang="en-US" sz="1800" b="1" i="0" u="none" strike="noStrike" cap="none" spc="0" baseline="0">
          <a:solidFill>
            <a:srgbClr val="808080"/>
          </a:solidFill>
          <a:latin typeface="Franklin Gothic Book"/>
          <a:cs typeface="Baskerville"/>
        </a:defRPr>
      </a:lvl3pPr>
      <a:lvl4pPr lvl="3" algn="l">
        <a:buSzPct val="75000"/>
        <a:buFont typeface="StarSymbol"/>
        <a:buChar char="–"/>
        <a:tabLst/>
        <a:defRPr lang="en-US" sz="1800" b="1" i="0" u="none" strike="noStrike" cap="none" spc="0" baseline="0">
          <a:solidFill>
            <a:srgbClr val="808080"/>
          </a:solidFill>
          <a:latin typeface="Franklin Gothic Book"/>
          <a:cs typeface="Baskerville"/>
        </a:defRPr>
      </a:lvl4pPr>
      <a:lvl5pPr lvl="4" algn="l">
        <a:buSzPct val="45000"/>
        <a:buFont typeface="StarSymbol"/>
        <a:buChar char="●"/>
        <a:tabLst/>
        <a:defRPr lang="en-US" sz="1800" b="1" i="0" u="none" strike="noStrike" cap="none" spc="0" baseline="0">
          <a:solidFill>
            <a:srgbClr val="808080"/>
          </a:solidFill>
          <a:latin typeface="Franklin Gothic Book"/>
          <a:cs typeface="Baskerville"/>
        </a:defRPr>
      </a:lvl5pPr>
      <a:lvl6pPr lvl="5" algn="l">
        <a:buSzPct val="45000"/>
        <a:buFont typeface="StarSymbol"/>
        <a:buChar char="●"/>
        <a:tabLst/>
        <a:defRPr lang="en-US" sz="1800" b="1" i="0" u="none" strike="noStrike" cap="none" spc="0" baseline="0">
          <a:solidFill>
            <a:srgbClr val="808080"/>
          </a:solidFill>
          <a:latin typeface="Franklin Gothic Book"/>
          <a:cs typeface="Baskerville"/>
        </a:defRPr>
      </a:lvl6pPr>
      <a:lvl7pPr marL="0" marR="0" lvl="0" indent="0" algn="l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US" sz="1800" b="1" i="0" u="none" strike="noStrike" cap="none" spc="0" baseline="0">
          <a:solidFill>
            <a:srgbClr val="808080"/>
          </a:solidFill>
          <a:latin typeface="Franklin Gothic Book"/>
          <a:cs typeface="Baskerville"/>
        </a:defRPr>
      </a:lvl7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B1EE7-63C4-48EE-B74A-E00E379E3374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C328F-1F0D-41D6-8FE1-04838D71127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562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94E15-A8AA-412F-9367-34C8A285379A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3DE69-B709-4B40-8D81-F27E4A5C04B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5503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lrs.adlnet.gov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rs.adlnet.gov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rs.adlnet.gov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rs.adlnet.gov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2.png"/><Relationship Id="rId7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6.png"/><Relationship Id="rId4" Type="http://schemas.openxmlformats.org/officeDocument/2006/relationships/hyperlink" Target="https://lrs.adlnet.gov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1.png"/><Relationship Id="rId11" Type="http://schemas.openxmlformats.org/officeDocument/2006/relationships/image" Target="../media/image34.png"/><Relationship Id="rId5" Type="http://schemas.openxmlformats.org/officeDocument/2006/relationships/image" Target="../media/image50.png"/><Relationship Id="rId10" Type="http://schemas.openxmlformats.org/officeDocument/2006/relationships/image" Target="../media/image3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hyperlink" Target="https://lrs.adlnet.gov/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 txBox="1">
            <a:spLocks/>
          </p:cNvSpPr>
          <p:nvPr/>
        </p:nvSpPr>
        <p:spPr>
          <a:xfrm>
            <a:off x="178560" y="1371600"/>
            <a:ext cx="8786520" cy="22751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90000"/>
              </a:prstClr>
            </a:outerShdw>
          </a:effectLst>
        </p:spPr>
        <p:txBody>
          <a:bodyPr/>
          <a:lstStyle>
            <a:defPPr lvl="0">
              <a:buSzPct val="45000"/>
              <a:buFont typeface="StarSymbol"/>
              <a:buNone/>
              <a:defRPr/>
            </a:defPPr>
            <a:lvl1pPr lvl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42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ranklin Gothic Medium" pitchFamily="34"/>
                <a:ea typeface="Droid Sans Fallback" pitchFamily="2"/>
                <a:cs typeface="Helvetica Neue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>
              <a:buFont typeface="StarSymbol"/>
              <a:buNone/>
            </a:pPr>
            <a:r>
              <a:rPr lang="en-US" sz="6600" smtClean="0">
                <a:solidFill>
                  <a:schemeClr val="bg1"/>
                </a:solidFill>
                <a:latin typeface="Arial Black" panose="020B0A04020102020204" pitchFamily="34" charset="0"/>
              </a:rPr>
              <a:t>Experience API</a:t>
            </a:r>
            <a:endParaRPr lang="en-US" sz="66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02" t="12213" r="45237" b="50000"/>
          <a:stretch/>
        </p:blipFill>
        <p:spPr bwMode="auto">
          <a:xfrm rot="21292936">
            <a:off x="5423954" y="2205287"/>
            <a:ext cx="3080815" cy="1524847"/>
          </a:xfrm>
          <a:prstGeom prst="rect">
            <a:avLst/>
          </a:prstGeom>
          <a:noFill/>
          <a:ln>
            <a:noFill/>
          </a:ln>
          <a:effectLst>
            <a:outerShdw blurRad="88900" dist="63500" dir="2700000" algn="tl" rotWithShape="0">
              <a:prstClr val="black">
                <a:alpha val="7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8069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/>
          </p:cNvPr>
          <p:cNvSpPr/>
          <p:nvPr/>
        </p:nvSpPr>
        <p:spPr>
          <a:xfrm>
            <a:off x="0" y="6324600"/>
            <a:ext cx="8991600" cy="312963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38100" cap="rnd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r"/>
            <a:r>
              <a:rPr lang="en-US" dirty="0"/>
              <a:t> Hosted ADL </a:t>
            </a:r>
            <a:r>
              <a:rPr lang="en-US" dirty="0" err="1"/>
              <a:t>LRS</a:t>
            </a:r>
            <a:r>
              <a:rPr lang="en-US" dirty="0"/>
              <a:t> @ https://lrs.adlnet.gov</a:t>
            </a:r>
            <a:endParaRPr lang="en" dirty="0">
              <a:hlinkClick r:id="rId2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686800" cy="59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0480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686800" cy="5917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hlinkClick r:id="rId3"/>
          </p:cNvPr>
          <p:cNvSpPr/>
          <p:nvPr/>
        </p:nvSpPr>
        <p:spPr>
          <a:xfrm>
            <a:off x="0" y="6324600"/>
            <a:ext cx="8991600" cy="312963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38100" cap="rnd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r"/>
            <a:r>
              <a:rPr lang="en-US" dirty="0" smtClean="0"/>
              <a:t>ADL Usage Guides (e.g., profiles, snippets) @ </a:t>
            </a:r>
            <a:r>
              <a:rPr lang="en-US" dirty="0"/>
              <a:t>http://adlnet.github.io</a:t>
            </a:r>
          </a:p>
        </p:txBody>
      </p:sp>
    </p:spTree>
    <p:extLst>
      <p:ext uri="{BB962C8B-B14F-4D97-AF65-F5344CB8AC3E}">
        <p14:creationId xmlns:p14="http://schemas.microsoft.com/office/powerpoint/2010/main" val="140150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1"/>
            <a:ext cx="8686800" cy="5917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hlinkClick r:id="rId3"/>
          </p:cNvPr>
          <p:cNvSpPr/>
          <p:nvPr/>
        </p:nvSpPr>
        <p:spPr>
          <a:xfrm>
            <a:off x="0" y="6324600"/>
            <a:ext cx="8991600" cy="312963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38100" cap="rnd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r"/>
            <a:r>
              <a:rPr lang="en-US" dirty="0" smtClean="0"/>
              <a:t>ADL </a:t>
            </a:r>
            <a:r>
              <a:rPr lang="en-US" dirty="0" err="1" smtClean="0"/>
              <a:t>xAPI</a:t>
            </a:r>
            <a:r>
              <a:rPr lang="en-US" dirty="0" smtClean="0"/>
              <a:t> Certification Test Suite (for </a:t>
            </a:r>
            <a:r>
              <a:rPr lang="en-US" dirty="0" err="1" smtClean="0"/>
              <a:t>LRS</a:t>
            </a:r>
            <a:r>
              <a:rPr lang="en-US" dirty="0" smtClean="0"/>
              <a:t>) </a:t>
            </a:r>
            <a:r>
              <a:rPr lang="en-US" dirty="0"/>
              <a:t>@ </a:t>
            </a:r>
            <a:r>
              <a:rPr lang="en-US" dirty="0"/>
              <a:t>https://grail-alpha.adlnet.gov/</a:t>
            </a:r>
            <a:endParaRPr lang="en" dirty="0">
              <a:hlinkClick r:id="rId3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9457">
            <a:off x="5540058" y="700587"/>
            <a:ext cx="3498850" cy="192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476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19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24553">
            <a:off x="3696747" y="457296"/>
            <a:ext cx="4869560" cy="6028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457200"/>
            <a:ext cx="33528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DoDI</a:t>
            </a:r>
            <a:r>
              <a:rPr lang="en-US" sz="6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1322.26</a:t>
            </a:r>
            <a:endParaRPr lang="en-US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Curved Connector 3"/>
          <p:cNvCxnSpPr>
            <a:stCxn id="2" idx="2"/>
          </p:cNvCxnSpPr>
          <p:nvPr/>
        </p:nvCxnSpPr>
        <p:spPr>
          <a:xfrm rot="16200000" flipH="1">
            <a:off x="2166729" y="2395329"/>
            <a:ext cx="1914944" cy="228600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  <a:effectLst>
            <a:glow rad="152400">
              <a:schemeClr val="tx1">
                <a:alpha val="8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 rot="283048">
            <a:off x="5259534" y="2213824"/>
            <a:ext cx="1955988" cy="122721"/>
          </a:xfrm>
          <a:custGeom>
            <a:avLst/>
            <a:gdLst>
              <a:gd name="connsiteX0" fmla="*/ 2199190 w 2199190"/>
              <a:gd name="connsiteY0" fmla="*/ 2685 h 153156"/>
              <a:gd name="connsiteX1" fmla="*/ 0 w 2199190"/>
              <a:gd name="connsiteY1" fmla="*/ 153156 h 15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99190" h="153156">
                <a:moveTo>
                  <a:pt x="2199190" y="2685"/>
                </a:moveTo>
                <a:cubicBezTo>
                  <a:pt x="1338805" y="-4067"/>
                  <a:pt x="478420" y="-10819"/>
                  <a:pt x="0" y="153156"/>
                </a:cubicBezTo>
              </a:path>
            </a:pathLst>
          </a:custGeom>
          <a:noFill/>
          <a:ln w="38100" cap="rnd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5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sae\Documents\-- Branding Materials --\PPT Templates\ADL Template Internal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 61"/>
          <p:cNvGrpSpPr/>
          <p:nvPr/>
        </p:nvGrpSpPr>
        <p:grpSpPr>
          <a:xfrm>
            <a:off x="0" y="0"/>
            <a:ext cx="9144000" cy="3085787"/>
            <a:chOff x="0" y="-579880"/>
            <a:chExt cx="9144000" cy="3085787"/>
          </a:xfrm>
          <a:solidFill>
            <a:srgbClr val="1D8EFF"/>
          </a:solidFill>
        </p:grpSpPr>
        <p:sp>
          <p:nvSpPr>
            <p:cNvPr id="21" name="Rectangle 20"/>
            <p:cNvSpPr/>
            <p:nvPr/>
          </p:nvSpPr>
          <p:spPr>
            <a:xfrm>
              <a:off x="0" y="-579880"/>
              <a:ext cx="9144000" cy="3085787"/>
            </a:xfrm>
            <a:prstGeom prst="rect">
              <a:avLst/>
            </a:prstGeom>
            <a:solidFill>
              <a:srgbClr val="0070C0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0" y="2505907"/>
              <a:ext cx="9144000" cy="0"/>
            </a:xfrm>
            <a:prstGeom prst="lin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593220" y="1286278"/>
            <a:ext cx="826330" cy="1786809"/>
            <a:chOff x="608770" y="812906"/>
            <a:chExt cx="826330" cy="1786809"/>
          </a:xfrm>
        </p:grpSpPr>
        <p:cxnSp>
          <p:nvCxnSpPr>
            <p:cNvPr id="54" name="Straight Connector 53"/>
            <p:cNvCxnSpPr/>
            <p:nvPr/>
          </p:nvCxnSpPr>
          <p:spPr>
            <a:xfrm flipH="1">
              <a:off x="1009237" y="1916288"/>
              <a:ext cx="1" cy="683427"/>
            </a:xfrm>
            <a:prstGeom prst="line">
              <a:avLst/>
            </a:prstGeom>
            <a:ln w="3810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608770" y="812906"/>
              <a:ext cx="826330" cy="787294"/>
              <a:chOff x="502264" y="777826"/>
              <a:chExt cx="943133" cy="943133"/>
            </a:xfrm>
            <a:effectLst/>
          </p:grpSpPr>
          <p:sp>
            <p:nvSpPr>
              <p:cNvPr id="31" name="Teardrop 30"/>
              <p:cNvSpPr/>
              <p:nvPr/>
            </p:nvSpPr>
            <p:spPr>
              <a:xfrm rot="8100000">
                <a:off x="502264" y="777826"/>
                <a:ext cx="943133" cy="943133"/>
              </a:xfrm>
              <a:prstGeom prst="teardrop">
                <a:avLst>
                  <a:gd name="adj" fmla="val 134278"/>
                </a:avLst>
              </a:prstGeom>
              <a:solidFill>
                <a:srgbClr val="1D8EFF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13506" y="1005391"/>
                <a:ext cx="920651" cy="553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</a:rPr>
                  <a:t>2006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0" name="Round Same Side Corner Rectangle 19"/>
          <p:cNvSpPr/>
          <p:nvPr/>
        </p:nvSpPr>
        <p:spPr>
          <a:xfrm rot="5400000">
            <a:off x="1845695" y="1695467"/>
            <a:ext cx="350296" cy="2054314"/>
          </a:xfrm>
          <a:prstGeom prst="round2SameRect">
            <a:avLst>
              <a:gd name="adj1" fmla="val 20834"/>
              <a:gd name="adj2" fmla="val 0"/>
            </a:avLst>
          </a:prstGeom>
          <a:solidFill>
            <a:schemeClr val="bg1"/>
          </a:solidFill>
          <a:ln w="38100" cap="rnd">
            <a:noFill/>
            <a:tailEnd type="non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r>
              <a:rPr lang="en-US" altLang="en-US" dirty="0" err="1" smtClean="0">
                <a:solidFill>
                  <a:srgbClr val="002060"/>
                </a:solidFill>
              </a:rPr>
              <a:t>DoDI</a:t>
            </a:r>
            <a:r>
              <a:rPr lang="en-US" altLang="en-US" dirty="0" smtClean="0">
                <a:solidFill>
                  <a:srgbClr val="002060"/>
                </a:solidFill>
              </a:rPr>
              <a:t> 1322.26 (V1)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8" name="Round Same Side Corner Rectangle 67"/>
          <p:cNvSpPr/>
          <p:nvPr/>
        </p:nvSpPr>
        <p:spPr>
          <a:xfrm rot="16200000">
            <a:off x="3506189" y="2682958"/>
            <a:ext cx="350296" cy="2047196"/>
          </a:xfrm>
          <a:prstGeom prst="round2SameRect">
            <a:avLst>
              <a:gd name="adj1" fmla="val 20834"/>
              <a:gd name="adj2" fmla="val 0"/>
            </a:avLst>
          </a:prstGeom>
          <a:solidFill>
            <a:schemeClr val="bg1"/>
          </a:solidFill>
          <a:ln w="38100" cap="rnd">
            <a:noFill/>
            <a:tailEnd type="non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" rtlCol="0" anchor="ctr"/>
          <a:lstStyle/>
          <a:p>
            <a:pPr algn="ctr"/>
            <a:r>
              <a:rPr lang="en-US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1322.26 Update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 rot="10800000">
            <a:off x="4279070" y="3085788"/>
            <a:ext cx="826330" cy="2198099"/>
            <a:chOff x="608770" y="1198470"/>
            <a:chExt cx="826330" cy="2198099"/>
          </a:xfrm>
        </p:grpSpPr>
        <p:cxnSp>
          <p:nvCxnSpPr>
            <p:cNvPr id="64" name="Straight Connector 63"/>
            <p:cNvCxnSpPr>
              <a:stCxn id="66" idx="7"/>
            </p:cNvCxnSpPr>
            <p:nvPr/>
          </p:nvCxnSpPr>
          <p:spPr>
            <a:xfrm rot="10800000" flipH="1" flipV="1">
              <a:off x="1003402" y="2358176"/>
              <a:ext cx="5836" cy="1038393"/>
            </a:xfrm>
            <a:prstGeom prst="line">
              <a:avLst/>
            </a:prstGeom>
            <a:ln w="3810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608770" y="1198470"/>
              <a:ext cx="826330" cy="787294"/>
              <a:chOff x="502264" y="1239710"/>
              <a:chExt cx="943133" cy="943133"/>
            </a:xfrm>
            <a:effectLst/>
          </p:grpSpPr>
          <p:sp>
            <p:nvSpPr>
              <p:cNvPr id="66" name="Teardrop 65"/>
              <p:cNvSpPr/>
              <p:nvPr/>
            </p:nvSpPr>
            <p:spPr>
              <a:xfrm rot="8100000">
                <a:off x="502264" y="1239710"/>
                <a:ext cx="943133" cy="943133"/>
              </a:xfrm>
              <a:prstGeom prst="teardrop">
                <a:avLst>
                  <a:gd name="adj" fmla="val 134278"/>
                </a:avLst>
              </a:prstGeom>
              <a:noFill/>
              <a:ln w="381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 rot="10800000">
                <a:off x="513506" y="1467275"/>
                <a:ext cx="920651" cy="553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</a:rPr>
                  <a:t>2012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3" name="Minus 72"/>
          <p:cNvSpPr/>
          <p:nvPr/>
        </p:nvSpPr>
        <p:spPr>
          <a:xfrm rot="18900000">
            <a:off x="3446592" y="3577565"/>
            <a:ext cx="1188720" cy="257981"/>
          </a:xfrm>
          <a:prstGeom prst="mathMinus">
            <a:avLst/>
          </a:prstGeom>
          <a:solidFill>
            <a:srgbClr val="FF0000"/>
          </a:solidFill>
          <a:ln w="38100" cap="rnd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Minus 73"/>
          <p:cNvSpPr/>
          <p:nvPr/>
        </p:nvSpPr>
        <p:spPr>
          <a:xfrm rot="2700000">
            <a:off x="3446592" y="3577565"/>
            <a:ext cx="1188720" cy="257981"/>
          </a:xfrm>
          <a:prstGeom prst="mathMinus">
            <a:avLst/>
          </a:prstGeom>
          <a:solidFill>
            <a:srgbClr val="FF0000"/>
          </a:solidFill>
          <a:ln w="38100" cap="rnd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ound Same Side Corner Rectangle 86"/>
          <p:cNvSpPr/>
          <p:nvPr/>
        </p:nvSpPr>
        <p:spPr>
          <a:xfrm rot="16200000">
            <a:off x="6326422" y="909206"/>
            <a:ext cx="350296" cy="2057400"/>
          </a:xfrm>
          <a:prstGeom prst="round2SameRect">
            <a:avLst>
              <a:gd name="adj1" fmla="val 20834"/>
              <a:gd name="adj2" fmla="val 0"/>
            </a:avLst>
          </a:prstGeom>
          <a:solidFill>
            <a:schemeClr val="bg1"/>
          </a:solidFill>
          <a:ln w="38100" cap="rnd">
            <a:noFill/>
            <a:tailEnd type="non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" rtlCol="0" anchor="ctr"/>
          <a:lstStyle/>
          <a:p>
            <a:pPr algn="ctr"/>
            <a:r>
              <a:rPr lang="en-US" altLang="en-US" dirty="0" err="1">
                <a:solidFill>
                  <a:srgbClr val="002060"/>
                </a:solidFill>
              </a:rPr>
              <a:t>DoDI</a:t>
            </a:r>
            <a:r>
              <a:rPr lang="en-US" altLang="en-US" dirty="0">
                <a:solidFill>
                  <a:srgbClr val="002060"/>
                </a:solidFill>
              </a:rPr>
              <a:t> 1322.26 (V2)</a:t>
            </a:r>
            <a:endParaRPr lang="en-US" dirty="0">
              <a:solidFill>
                <a:srgbClr val="002060"/>
              </a:solidFill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7129450" y="373737"/>
            <a:ext cx="829180" cy="2712051"/>
            <a:chOff x="618620" y="812906"/>
            <a:chExt cx="829180" cy="2712051"/>
          </a:xfrm>
        </p:grpSpPr>
        <p:cxnSp>
          <p:nvCxnSpPr>
            <p:cNvPr id="81" name="Straight Connector 80"/>
            <p:cNvCxnSpPr/>
            <p:nvPr/>
          </p:nvCxnSpPr>
          <p:spPr>
            <a:xfrm flipH="1">
              <a:off x="1009239" y="1916288"/>
              <a:ext cx="1" cy="1608669"/>
            </a:xfrm>
            <a:prstGeom prst="line">
              <a:avLst/>
            </a:prstGeom>
            <a:ln w="3810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Group 81"/>
            <p:cNvGrpSpPr/>
            <p:nvPr/>
          </p:nvGrpSpPr>
          <p:grpSpPr>
            <a:xfrm>
              <a:off x="618620" y="812906"/>
              <a:ext cx="829180" cy="787294"/>
              <a:chOff x="513506" y="777826"/>
              <a:chExt cx="946386" cy="943133"/>
            </a:xfrm>
            <a:effectLst/>
          </p:grpSpPr>
          <p:sp>
            <p:nvSpPr>
              <p:cNvPr id="83" name="Teardrop 82"/>
              <p:cNvSpPr/>
              <p:nvPr/>
            </p:nvSpPr>
            <p:spPr>
              <a:xfrm rot="8100000">
                <a:off x="516759" y="777826"/>
                <a:ext cx="943133" cy="943133"/>
              </a:xfrm>
              <a:prstGeom prst="teardrop">
                <a:avLst>
                  <a:gd name="adj" fmla="val 134278"/>
                </a:avLst>
              </a:prstGeom>
              <a:solidFill>
                <a:srgbClr val="1D8EFF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13506" y="1005391"/>
                <a:ext cx="920651" cy="553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</a:rPr>
                  <a:t>2016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182912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8" grpId="0" animBg="1"/>
      <p:bldP spid="73" grpId="0" animBg="1"/>
      <p:bldP spid="74" grpId="0" animBg="1"/>
      <p:bldP spid="8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C:\Users\sae\Documents\-- Branding Materials --\PPT Templates\ADL Template Internal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0" y="0"/>
            <a:ext cx="9144000" cy="3085787"/>
            <a:chOff x="0" y="-579880"/>
            <a:chExt cx="9144000" cy="3085787"/>
          </a:xfrm>
          <a:solidFill>
            <a:srgbClr val="1D8EFF"/>
          </a:solidFill>
        </p:grpSpPr>
        <p:sp>
          <p:nvSpPr>
            <p:cNvPr id="34" name="Rectangle 33"/>
            <p:cNvSpPr/>
            <p:nvPr/>
          </p:nvSpPr>
          <p:spPr>
            <a:xfrm>
              <a:off x="0" y="-579880"/>
              <a:ext cx="9144000" cy="3085787"/>
            </a:xfrm>
            <a:prstGeom prst="rect">
              <a:avLst/>
            </a:prstGeom>
            <a:solidFill>
              <a:srgbClr val="0070C0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0" y="2505907"/>
              <a:ext cx="9144000" cy="0"/>
            </a:xfrm>
            <a:prstGeom prst="lin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Round Same Side Corner Rectangle 86"/>
          <p:cNvSpPr/>
          <p:nvPr/>
        </p:nvSpPr>
        <p:spPr>
          <a:xfrm rot="16200000">
            <a:off x="6326422" y="909206"/>
            <a:ext cx="350296" cy="2057400"/>
          </a:xfrm>
          <a:prstGeom prst="round2SameRect">
            <a:avLst>
              <a:gd name="adj1" fmla="val 20834"/>
              <a:gd name="adj2" fmla="val 0"/>
            </a:avLst>
          </a:prstGeom>
          <a:solidFill>
            <a:schemeClr val="bg1"/>
          </a:solidFill>
          <a:ln w="38100" cap="rnd">
            <a:noFill/>
            <a:tailEnd type="non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" rtlCol="0" anchor="ctr"/>
          <a:lstStyle/>
          <a:p>
            <a:pPr algn="ctr"/>
            <a:r>
              <a:rPr lang="en-US" altLang="en-US" dirty="0" err="1">
                <a:solidFill>
                  <a:srgbClr val="002060"/>
                </a:solidFill>
              </a:rPr>
              <a:t>DoDI</a:t>
            </a:r>
            <a:r>
              <a:rPr lang="en-US" altLang="en-US" dirty="0">
                <a:solidFill>
                  <a:srgbClr val="002060"/>
                </a:solidFill>
              </a:rPr>
              <a:t> 1322.26 (V2)</a:t>
            </a:r>
            <a:endParaRPr lang="en-US" dirty="0">
              <a:solidFill>
                <a:srgbClr val="002060"/>
              </a:solidFill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7129450" y="373737"/>
            <a:ext cx="829180" cy="2712051"/>
            <a:chOff x="618620" y="812906"/>
            <a:chExt cx="829180" cy="2712051"/>
          </a:xfrm>
        </p:grpSpPr>
        <p:cxnSp>
          <p:nvCxnSpPr>
            <p:cNvPr id="81" name="Straight Connector 80"/>
            <p:cNvCxnSpPr/>
            <p:nvPr/>
          </p:nvCxnSpPr>
          <p:spPr>
            <a:xfrm flipH="1">
              <a:off x="1009239" y="1916288"/>
              <a:ext cx="1" cy="1608669"/>
            </a:xfrm>
            <a:prstGeom prst="line">
              <a:avLst/>
            </a:prstGeom>
            <a:ln w="38100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Group 81"/>
            <p:cNvGrpSpPr/>
            <p:nvPr/>
          </p:nvGrpSpPr>
          <p:grpSpPr>
            <a:xfrm>
              <a:off x="618620" y="812906"/>
              <a:ext cx="829180" cy="787294"/>
              <a:chOff x="513506" y="777826"/>
              <a:chExt cx="946386" cy="943133"/>
            </a:xfrm>
            <a:effectLst/>
          </p:grpSpPr>
          <p:sp>
            <p:nvSpPr>
              <p:cNvPr id="83" name="Teardrop 82"/>
              <p:cNvSpPr/>
              <p:nvPr/>
            </p:nvSpPr>
            <p:spPr>
              <a:xfrm rot="8100000">
                <a:off x="516759" y="777826"/>
                <a:ext cx="943133" cy="943133"/>
              </a:xfrm>
              <a:prstGeom prst="teardrop">
                <a:avLst>
                  <a:gd name="adj" fmla="val 134278"/>
                </a:avLst>
              </a:prstGeom>
              <a:solidFill>
                <a:srgbClr val="1D8EFF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13506" y="1005391"/>
                <a:ext cx="920651" cy="553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</a:rPr>
                  <a:t>2016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996616" y="3517900"/>
            <a:ext cx="7150768" cy="1828800"/>
            <a:chOff x="990600" y="3429000"/>
            <a:chExt cx="7150768" cy="1828800"/>
          </a:xfrm>
        </p:grpSpPr>
        <p:sp>
          <p:nvSpPr>
            <p:cNvPr id="25" name="TextBox 24"/>
            <p:cNvSpPr txBox="1">
              <a:spLocks noChangeArrowheads="1"/>
            </p:cNvSpPr>
            <p:nvPr/>
          </p:nvSpPr>
          <p:spPr bwMode="auto">
            <a:xfrm>
              <a:off x="990600" y="3429000"/>
              <a:ext cx="2194560" cy="1828800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chemeClr val="bg1"/>
              </a:solidFill>
            </a:ln>
            <a:extLst/>
          </p:spPr>
          <p:txBody>
            <a:bodyPr wrap="square" anchor="ctr" anchorCtr="0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defTabSz="342900" fontAlgn="base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defTabSz="342900" fontAlgn="base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defTabSz="342900" fontAlgn="base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defTabSz="342900" fontAlgn="base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indent="-285750" algn="ctr"/>
              <a:r>
                <a:rPr lang="en-US" sz="1800" b="1" dirty="0">
                  <a:solidFill>
                    <a:schemeClr val="bg1"/>
                  </a:solidFill>
                  <a:latin typeface="+mj-lt"/>
                </a:rPr>
                <a:t>Reaffirms ADL </a:t>
              </a:r>
              <a:r>
                <a:rPr lang="en-US" sz="1800" b="1" dirty="0" smtClean="0">
                  <a:solidFill>
                    <a:schemeClr val="bg1"/>
                  </a:solidFill>
                  <a:latin typeface="+mj-lt"/>
                </a:rPr>
                <a:t>as authority </a:t>
              </a:r>
              <a:r>
                <a:rPr lang="en-US" sz="1800" b="1" dirty="0">
                  <a:solidFill>
                    <a:schemeClr val="bg1"/>
                  </a:solidFill>
                  <a:latin typeface="+mj-lt"/>
                </a:rPr>
                <a:t>on </a:t>
              </a:r>
              <a:r>
                <a:rPr lang="en-US" sz="1800" b="1" dirty="0" smtClean="0">
                  <a:solidFill>
                    <a:schemeClr val="bg1"/>
                  </a:solidFill>
                  <a:latin typeface="+mj-lt"/>
                </a:rPr>
                <a:t>learning </a:t>
              </a:r>
              <a:r>
                <a:rPr lang="en-US" sz="1800" b="1" dirty="0">
                  <a:solidFill>
                    <a:schemeClr val="bg1"/>
                  </a:solidFill>
                  <a:latin typeface="+mj-lt"/>
                </a:rPr>
                <a:t>tech standards for </a:t>
              </a:r>
              <a:r>
                <a:rPr lang="en-US" sz="1800" b="1" dirty="0" smtClean="0">
                  <a:solidFill>
                    <a:schemeClr val="bg1"/>
                  </a:solidFill>
                  <a:latin typeface="+mj-lt"/>
                </a:rPr>
                <a:t>DoD</a:t>
              </a:r>
              <a:endParaRPr lang="en-US" sz="18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468704" y="3429000"/>
              <a:ext cx="2194560" cy="1828800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chemeClr val="bg1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+mj-lt"/>
                </a:rPr>
                <a:t>Directs DoD </a:t>
              </a:r>
              <a:r>
                <a:rPr lang="en-US" b="1" dirty="0">
                  <a:solidFill>
                    <a:schemeClr val="bg1"/>
                  </a:solidFill>
                  <a:latin typeface="+mj-lt"/>
                </a:rPr>
                <a:t>to </a:t>
              </a:r>
              <a:r>
                <a:rPr lang="en-US" b="1" dirty="0" smtClean="0">
                  <a:solidFill>
                    <a:schemeClr val="bg1"/>
                  </a:solidFill>
                  <a:latin typeface="+mj-lt"/>
                </a:rPr>
                <a:t>implement emerging interoperability specs, e.g., </a:t>
              </a:r>
              <a:r>
                <a:rPr lang="en-US" b="1" dirty="0" err="1" smtClean="0">
                  <a:solidFill>
                    <a:schemeClr val="bg1"/>
                  </a:solidFill>
                  <a:latin typeface="+mj-lt"/>
                </a:rPr>
                <a:t>xAPI</a:t>
              </a:r>
              <a:r>
                <a:rPr lang="en-US" b="1" dirty="0" smtClean="0">
                  <a:solidFill>
                    <a:schemeClr val="bg1"/>
                  </a:solidFill>
                  <a:latin typeface="+mj-lt"/>
                </a:rPr>
                <a:t> </a:t>
              </a:r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946808" y="3429000"/>
              <a:ext cx="2194560" cy="1828800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chemeClr val="bg1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+mj-lt"/>
                </a:rPr>
                <a:t>Formally charters DADLAC as </a:t>
              </a:r>
              <a:r>
                <a:rPr lang="en-US" b="1" dirty="0" err="1" smtClean="0">
                  <a:solidFill>
                    <a:schemeClr val="bg1"/>
                  </a:solidFill>
                  <a:latin typeface="+mj-lt"/>
                </a:rPr>
                <a:t>DoDI</a:t>
              </a:r>
              <a:r>
                <a:rPr lang="en-US" b="1" dirty="0" smtClean="0">
                  <a:solidFill>
                    <a:schemeClr val="bg1"/>
                  </a:solidFill>
                  <a:latin typeface="+mj-lt"/>
                </a:rPr>
                <a:t> 1322.26 oversight body</a:t>
              </a:r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3191176" y="3352801"/>
            <a:ext cx="2761648" cy="2286000"/>
          </a:xfrm>
          <a:prstGeom prst="ellipse">
            <a:avLst/>
          </a:prstGeom>
          <a:noFill/>
          <a:ln w="76200" cap="rnd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5642276" y="3352800"/>
            <a:ext cx="2908194" cy="2404315"/>
          </a:xfrm>
          <a:prstGeom prst="ellipse">
            <a:avLst/>
          </a:prstGeom>
          <a:noFill/>
          <a:ln w="76200" cap="rnd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Arc 36"/>
          <p:cNvSpPr/>
          <p:nvPr/>
        </p:nvSpPr>
        <p:spPr>
          <a:xfrm>
            <a:off x="5875020" y="3365500"/>
            <a:ext cx="2710496" cy="2670938"/>
          </a:xfrm>
          <a:prstGeom prst="arc">
            <a:avLst>
              <a:gd name="adj1" fmla="val 16482727"/>
              <a:gd name="adj2" fmla="val 12674276"/>
            </a:avLst>
          </a:prstGeom>
          <a:noFill/>
          <a:ln w="76200" cap="rnd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805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5486400"/>
            <a:ext cx="2895600" cy="762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3"/>
          </p:cNvPr>
          <p:cNvSpPr/>
          <p:nvPr/>
        </p:nvSpPr>
        <p:spPr>
          <a:xfrm>
            <a:off x="0" y="6324600"/>
            <a:ext cx="8991600" cy="312963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38100" cap="rnd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r"/>
            <a:r>
              <a:rPr lang="en-US" dirty="0" smtClean="0"/>
              <a:t>Fungible References </a:t>
            </a:r>
            <a:r>
              <a:rPr lang="en-US" dirty="0"/>
              <a:t>@ </a:t>
            </a:r>
            <a:r>
              <a:rPr lang="en-US" dirty="0"/>
              <a:t>https://adlnet.gov/dodi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686800" cy="5917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79231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4361185"/>
            <a:ext cx="2895600" cy="762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0" y="1874039"/>
            <a:ext cx="9113640" cy="12227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2600" y="595531"/>
            <a:ext cx="312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 smtClean="0">
                <a:solidFill>
                  <a:srgbClr val="FFC000"/>
                </a:solidFill>
              </a:rPr>
              <a:t>Current Status</a:t>
            </a:r>
            <a:endParaRPr lang="en-US" sz="3600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57800" y="3794768"/>
            <a:ext cx="3886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Next big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step: </a:t>
            </a:r>
          </a:p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Formal Coordination</a:t>
            </a: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695700" y="685800"/>
            <a:ext cx="0" cy="2540000"/>
          </a:xfrm>
          <a:prstGeom prst="line">
            <a:avLst/>
          </a:prstGeom>
          <a:ln w="7620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70105" y="3096747"/>
            <a:ext cx="2961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DODI APPROVAL PROCESS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24" name="Curved Connector 23"/>
          <p:cNvCxnSpPr>
            <a:stCxn id="7" idx="1"/>
          </p:cNvCxnSpPr>
          <p:nvPr/>
        </p:nvCxnSpPr>
        <p:spPr>
          <a:xfrm rot="10800000">
            <a:off x="4404422" y="3263438"/>
            <a:ext cx="853379" cy="1008385"/>
          </a:xfrm>
          <a:prstGeom prst="curvedConnector2">
            <a:avLst/>
          </a:prstGeom>
          <a:ln w="57150" cap="rnd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637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889772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676400"/>
            <a:ext cx="8943975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005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66059" y="2057400"/>
            <a:ext cx="85779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</a:t>
            </a:r>
          </a:p>
          <a:p>
            <a:pPr>
              <a:lnSpc>
                <a:spcPct val="90000"/>
              </a:lnSpc>
            </a:pPr>
            <a:r>
              <a:rPr lang="en-US" sz="80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8000" b="1" dirty="0" smtClean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(Learning)</a:t>
            </a:r>
            <a:r>
              <a:rPr lang="en-US" sz="80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Interoperability</a:t>
            </a:r>
            <a:endParaRPr lang="en-US" sz="80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 descr="C:\Users\sae\Downloads\Cloud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8" t="11896" r="13744" b="40252"/>
          <a:stretch/>
        </p:blipFill>
        <p:spPr bwMode="auto">
          <a:xfrm>
            <a:off x="4267200" y="550344"/>
            <a:ext cx="3886200" cy="256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08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0777" y="1412695"/>
            <a:ext cx="1828800" cy="2568815"/>
            <a:chOff x="430777" y="1412695"/>
            <a:chExt cx="1828800" cy="2568815"/>
          </a:xfrm>
        </p:grpSpPr>
        <p:pic>
          <p:nvPicPr>
            <p:cNvPr id="2" name="Picture 5" descr="C:\Users\sae\Desktop\BAA_GraphicBackground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33496">
              <a:off x="553770" y="1412695"/>
              <a:ext cx="1159648" cy="1708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30777" y="3581400"/>
              <a:ext cx="182880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2000" b="1" kern="0">
                  <a:solidFill>
                    <a:srgbClr val="FFFFFF"/>
                  </a:solidFill>
                  <a:latin typeface="Calibri" panose="020F0502020204030204" pitchFamily="34" charset="0"/>
                  <a:rtl val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/>
                <a:t>e-book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66393" y="1890397"/>
            <a:ext cx="1828800" cy="2091113"/>
            <a:chOff x="4766393" y="1890397"/>
            <a:chExt cx="1828800" cy="2091113"/>
          </a:xfrm>
        </p:grpSpPr>
        <p:sp>
          <p:nvSpPr>
            <p:cNvPr id="14" name="TextBox 13"/>
            <p:cNvSpPr txBox="1"/>
            <p:nvPr/>
          </p:nvSpPr>
          <p:spPr>
            <a:xfrm>
              <a:off x="4766393" y="3581400"/>
              <a:ext cx="182880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2000" b="1" kern="0">
                  <a:solidFill>
                    <a:srgbClr val="FFFFFF"/>
                  </a:solidFill>
                  <a:latin typeface="Calibri" panose="020F0502020204030204" pitchFamily="34" charset="0"/>
                  <a:rtl val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Mobile</a:t>
              </a:r>
              <a:endParaRPr lang="en-US" dirty="0"/>
            </a:p>
          </p:txBody>
        </p:sp>
        <p:pic>
          <p:nvPicPr>
            <p:cNvPr id="2050" name="Picture 2" descr="Iphone, Cellphone, Smartphone, Mobile, Cell, Scre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1890397"/>
              <a:ext cx="1305332" cy="133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2" name="Straight Connector 21"/>
          <p:cNvCxnSpPr/>
          <p:nvPr/>
        </p:nvCxnSpPr>
        <p:spPr>
          <a:xfrm>
            <a:off x="2092569" y="152400"/>
            <a:ext cx="0" cy="65836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308230" y="152400"/>
            <a:ext cx="0" cy="65836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523892" y="152400"/>
            <a:ext cx="0" cy="65836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1943636" y="1370356"/>
            <a:ext cx="2483749" cy="2611154"/>
            <a:chOff x="1943636" y="1370356"/>
            <a:chExt cx="2483749" cy="2611154"/>
          </a:xfrm>
        </p:grpSpPr>
        <p:sp>
          <p:nvSpPr>
            <p:cNvPr id="12" name="TextBox 11"/>
            <p:cNvSpPr txBox="1"/>
            <p:nvPr/>
          </p:nvSpPr>
          <p:spPr>
            <a:xfrm>
              <a:off x="2598585" y="3581400"/>
              <a:ext cx="1828800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2000" b="1" kern="0">
                  <a:solidFill>
                    <a:srgbClr val="FFFFFF"/>
                  </a:solidFill>
                  <a:latin typeface="Calibri" panose="020F0502020204030204" pitchFamily="34" charset="0"/>
                  <a:rtl val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err="1" smtClean="0"/>
                <a:t>LMS</a:t>
              </a:r>
              <a:endParaRPr lang="en-US" dirty="0"/>
            </a:p>
          </p:txBody>
        </p:sp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943636" y="1370356"/>
              <a:ext cx="2364593" cy="1736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6400800" y="1339279"/>
            <a:ext cx="2602693" cy="2642231"/>
            <a:chOff x="6400800" y="1339279"/>
            <a:chExt cx="2602693" cy="2642231"/>
          </a:xfrm>
        </p:grpSpPr>
        <p:sp>
          <p:nvSpPr>
            <p:cNvPr id="15" name="TextBox 14"/>
            <p:cNvSpPr txBox="1"/>
            <p:nvPr/>
          </p:nvSpPr>
          <p:spPr>
            <a:xfrm>
              <a:off x="6934200" y="3581400"/>
              <a:ext cx="182880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2000" b="1" kern="0">
                  <a:solidFill>
                    <a:srgbClr val="FFFFFF"/>
                  </a:solidFill>
                  <a:latin typeface="Calibri" panose="020F0502020204030204" pitchFamily="34" charset="0"/>
                  <a:rtl val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VR Simulation</a:t>
              </a:r>
              <a:endParaRPr lang="en-US" dirty="0"/>
            </a:p>
          </p:txBody>
        </p:sp>
        <p:pic>
          <p:nvPicPr>
            <p:cNvPr id="2056" name="Picture 8" descr="https://upload.wikimedia.org/wikipedia/commons/b/b2/Meta_2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800" y="1339279"/>
              <a:ext cx="2602693" cy="1882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/>
          <p:cNvGrpSpPr/>
          <p:nvPr/>
        </p:nvGrpSpPr>
        <p:grpSpPr>
          <a:xfrm>
            <a:off x="954841" y="1148247"/>
            <a:ext cx="350464" cy="350464"/>
            <a:chOff x="685800" y="1076750"/>
            <a:chExt cx="447794" cy="447794"/>
          </a:xfrm>
        </p:grpSpPr>
        <p:sp>
          <p:nvSpPr>
            <p:cNvPr id="23" name="Oval 22"/>
            <p:cNvSpPr/>
            <p:nvPr/>
          </p:nvSpPr>
          <p:spPr>
            <a:xfrm>
              <a:off x="685800" y="1076750"/>
              <a:ext cx="447794" cy="4477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748505" y="1139455"/>
              <a:ext cx="322385" cy="322385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889149" y="1148247"/>
            <a:ext cx="350464" cy="350464"/>
            <a:chOff x="685800" y="1076750"/>
            <a:chExt cx="447794" cy="447794"/>
          </a:xfrm>
        </p:grpSpPr>
        <p:sp>
          <p:nvSpPr>
            <p:cNvPr id="34" name="Oval 33"/>
            <p:cNvSpPr/>
            <p:nvPr/>
          </p:nvSpPr>
          <p:spPr>
            <a:xfrm>
              <a:off x="685800" y="1076750"/>
              <a:ext cx="447794" cy="4477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748505" y="1139455"/>
              <a:ext cx="322385" cy="322385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29" name="Elbow Connector 28"/>
          <p:cNvCxnSpPr>
            <a:stCxn id="23" idx="0"/>
            <a:endCxn id="34" idx="0"/>
          </p:cNvCxnSpPr>
          <p:nvPr/>
        </p:nvCxnSpPr>
        <p:spPr>
          <a:xfrm rot="5400000" flipH="1" flipV="1">
            <a:off x="2097227" y="181093"/>
            <a:ext cx="12700" cy="1934308"/>
          </a:xfrm>
          <a:prstGeom prst="bentConnector3">
            <a:avLst>
              <a:gd name="adj1" fmla="val 3923079"/>
            </a:avLst>
          </a:prstGeom>
          <a:ln w="57150" cap="rnd">
            <a:solidFill>
              <a:schemeClr val="tx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4" idx="6"/>
            <a:endCxn id="43" idx="0"/>
          </p:cNvCxnSpPr>
          <p:nvPr/>
        </p:nvCxnSpPr>
        <p:spPr>
          <a:xfrm>
            <a:off x="3239613" y="1323479"/>
            <a:ext cx="2289853" cy="391686"/>
          </a:xfrm>
          <a:prstGeom prst="bentConnector2">
            <a:avLst/>
          </a:prstGeom>
          <a:ln w="57150" cap="rnd">
            <a:solidFill>
              <a:schemeClr val="tx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5354234" y="1715165"/>
            <a:ext cx="350464" cy="350464"/>
            <a:chOff x="685800" y="1076750"/>
            <a:chExt cx="447794" cy="447794"/>
          </a:xfrm>
        </p:grpSpPr>
        <p:sp>
          <p:nvSpPr>
            <p:cNvPr id="43" name="Oval 42"/>
            <p:cNvSpPr/>
            <p:nvPr/>
          </p:nvSpPr>
          <p:spPr>
            <a:xfrm>
              <a:off x="685800" y="1076750"/>
              <a:ext cx="447794" cy="4477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48505" y="1139455"/>
              <a:ext cx="322385" cy="322385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234700" y="1370356"/>
            <a:ext cx="350464" cy="350464"/>
            <a:chOff x="685800" y="1076750"/>
            <a:chExt cx="447794" cy="447794"/>
          </a:xfrm>
        </p:grpSpPr>
        <p:sp>
          <p:nvSpPr>
            <p:cNvPr id="48" name="Oval 47"/>
            <p:cNvSpPr/>
            <p:nvPr/>
          </p:nvSpPr>
          <p:spPr>
            <a:xfrm>
              <a:off x="685800" y="1076750"/>
              <a:ext cx="447794" cy="4477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748505" y="1139455"/>
              <a:ext cx="322385" cy="322385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50" name="Elbow Connector 49"/>
          <p:cNvCxnSpPr>
            <a:stCxn id="34" idx="0"/>
            <a:endCxn id="48" idx="0"/>
          </p:cNvCxnSpPr>
          <p:nvPr/>
        </p:nvCxnSpPr>
        <p:spPr>
          <a:xfrm rot="16200000" flipH="1">
            <a:off x="5626101" y="-1413474"/>
            <a:ext cx="222109" cy="5345551"/>
          </a:xfrm>
          <a:prstGeom prst="bentConnector3">
            <a:avLst>
              <a:gd name="adj1" fmla="val -102922"/>
            </a:avLst>
          </a:prstGeom>
          <a:ln w="57150" cap="rnd">
            <a:solidFill>
              <a:schemeClr val="tx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https://upload.wikimedia.org/wikipedia/commons/thumb/d/dd/Pink-eraser.svg/247px-Pink-eraser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302" y="4191000"/>
            <a:ext cx="235267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1612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decel="4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7037E-6 C -0.00087 -0.00278 -0.00104 -0.00625 -0.00261 -0.00856 C -0.00799 -0.01667 -0.02223 -0.02083 -0.02952 -0.02384 C -0.03924 -0.03264 -0.03264 -0.03681 -0.02431 -0.04097 C -0.01806 -0.04421 -0.01181 -0.04861 -0.00521 -0.04954 C 0.00208 -0.05069 0.0085 -0.05185 0.01545 -0.05463 C 0.01336 -0.06227 0.0059 -0.06736 5.55556E-7 -0.07014 C -0.00868 -0.08171 -0.00643 -0.07593 -0.00903 -0.08542 C -0.00782 -0.09676 -0.00851 -0.10324 -0.00261 -0.11111 C 0.00017 -0.12106 0.0092 -0.12268 0.01545 -0.12824 C 0.01944 -0.13657 0.01823 -0.13889 0.01146 -0.1419 C 0.00729 -0.14745 0.00382 -0.14954 -0.00122 -0.1537 C -0.01094 -0.16181 -0.00191 -0.15602 -0.01146 -0.16574 C -0.01337 -0.16782 -0.0158 -0.16898 -0.01789 -0.17083 C -0.02205 -0.175 -0.02448 -0.18148 -0.02813 -0.18634 C -0.03212 -0.20093 -0.02674 -0.20069 -0.01927 -0.20671 C -0.00816 -0.21551 -0.01563 -0.21227 -0.00643 -0.21528 C -0.00122 -0.21991 0.00086 -0.22523 -0.00261 -0.23426 C -0.0033 -0.23611 -0.00521 -0.23611 -0.00643 -0.2375 C -0.00782 -0.23912 -0.00886 -0.24097 -0.01025 -0.24259 C -0.01945 -0.25278 -0.03021 -0.26181 -0.03716 -0.27523 C -0.03039 -0.27986 -0.02292 -0.2831 -0.01545 -0.28542 C -0.00868 -0.28981 -0.00157 -0.29143 0.00521 -0.2956 C 0.00937 -0.30463 0.00781 -0.31458 5.55556E-7 -0.31782 C -0.01059 -0.33194 -0.02136 -0.34236 -0.03594 -0.34861 C -0.03716 -0.34977 -0.03976 -0.35 -0.03976 -0.35208 C -0.03976 -0.35602 -0.03264 -0.35602 -0.02813 -0.35718 C -0.01841 -0.35972 -0.00851 -0.3625 0.00121 -0.36574 C 0.01163 -0.37569 0.00937 -0.36944 0.01146 -0.38125 C 0.00937 -0.3963 0.00364 -0.40741 -0.00382 -0.41875 C -0.0099 -0.42824 -0.01389 -0.43889 -0.02049 -0.44792 C -0.02205 -0.45393 -0.02344 -0.45926 -0.0257 -0.46481 C -0.02709 -0.47292 -0.03334 -0.4956 -0.02188 -0.4956 " pathEditMode="relative" ptsTypes="ffffffffffffffffffffffffffffffffA">
                                      <p:cBhvr>
                                        <p:cTn id="94" dur="1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:\Users\sae\Desktop\BAA_GraphicBackgroun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3496">
            <a:off x="553770" y="1412695"/>
            <a:ext cx="1159648" cy="170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0777" y="3581400"/>
            <a:ext cx="18288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000" b="1" kern="0">
                <a:solidFill>
                  <a:srgbClr val="FFFFFF"/>
                </a:solidFill>
                <a:latin typeface="Calibri" panose="020F0502020204030204" pitchFamily="34" charset="0"/>
                <a:rtl val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e-book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66393" y="3581400"/>
            <a:ext cx="18288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000" b="1" kern="0">
                <a:solidFill>
                  <a:srgbClr val="FFFFFF"/>
                </a:solidFill>
                <a:latin typeface="Calibri" panose="020F0502020204030204" pitchFamily="34" charset="0"/>
                <a:rtl val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smtClean="0"/>
              <a:t>Mobile</a:t>
            </a:r>
            <a:endParaRPr lang="en-US" dirty="0"/>
          </a:p>
        </p:txBody>
      </p:sp>
      <p:pic>
        <p:nvPicPr>
          <p:cNvPr id="2050" name="Picture 2" descr="Iphone, Cellphone, Smartphone, Mobile, Cell, Scre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890397"/>
            <a:ext cx="1305332" cy="133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598585" y="3581400"/>
            <a:ext cx="182880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000" b="1" kern="0">
                <a:solidFill>
                  <a:srgbClr val="FFFFFF"/>
                </a:solidFill>
                <a:latin typeface="Calibri" panose="020F0502020204030204" pitchFamily="34" charset="0"/>
                <a:rtl val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err="1" smtClean="0"/>
              <a:t>LMS</a:t>
            </a:r>
            <a:endParaRPr lang="en-US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43636" y="1370356"/>
            <a:ext cx="2364593" cy="173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934200" y="3581400"/>
            <a:ext cx="18288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000" b="1" kern="0">
                <a:solidFill>
                  <a:srgbClr val="FFFFFF"/>
                </a:solidFill>
                <a:latin typeface="Calibri" panose="020F0502020204030204" pitchFamily="34" charset="0"/>
                <a:rtl val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smtClean="0"/>
              <a:t>VR Simulation</a:t>
            </a:r>
            <a:endParaRPr lang="en-US" dirty="0"/>
          </a:p>
        </p:txBody>
      </p:sp>
      <p:pic>
        <p:nvPicPr>
          <p:cNvPr id="2056" name="Picture 8" descr="https://upload.wikimedia.org/wikipedia/commons/b/b2/Meta_2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339279"/>
            <a:ext cx="2602693" cy="188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0" y="5181600"/>
            <a:ext cx="9144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219200" y="4343400"/>
            <a:ext cx="0" cy="838200"/>
          </a:xfrm>
          <a:prstGeom prst="line">
            <a:avLst/>
          </a:prstGeom>
          <a:ln w="762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450492" y="4343400"/>
            <a:ext cx="0" cy="838200"/>
          </a:xfrm>
          <a:prstGeom prst="line">
            <a:avLst/>
          </a:prstGeom>
          <a:ln w="762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5681784" y="4343400"/>
            <a:ext cx="0" cy="838200"/>
          </a:xfrm>
          <a:prstGeom prst="line">
            <a:avLst/>
          </a:prstGeom>
          <a:ln w="762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7913077" y="4343400"/>
            <a:ext cx="0" cy="838200"/>
          </a:xfrm>
          <a:prstGeom prst="line">
            <a:avLst/>
          </a:prstGeom>
          <a:ln w="762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https://pixabay.com/static/uploads/photo/2013/07/13/11/41/computer-158474_640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0813" y="1092545"/>
            <a:ext cx="1887416" cy="229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57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nual Operation 6"/>
          <p:cNvSpPr/>
          <p:nvPr/>
        </p:nvSpPr>
        <p:spPr>
          <a:xfrm>
            <a:off x="76201" y="0"/>
            <a:ext cx="2971800" cy="2667000"/>
          </a:xfrm>
          <a:prstGeom prst="flowChartManualOperati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074" name="Picture 2" descr="House, Banker, Columns, Money, Temple, Build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99" y="2133600"/>
            <a:ext cx="2276748" cy="180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18899" y="269543"/>
            <a:ext cx="2877036" cy="1945305"/>
            <a:chOff x="546404" y="62402"/>
            <a:chExt cx="2877036" cy="1945305"/>
          </a:xfrm>
        </p:grpSpPr>
        <p:pic>
          <p:nvPicPr>
            <p:cNvPr id="3" name="Picture 5" descr="C:\Users\sae\Desktop\BAA_GraphicBackground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33496">
              <a:off x="546404" y="572124"/>
              <a:ext cx="957672" cy="1410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Iphone, Cellphone, Smartphone, Mobile, Cell, Scre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2353" y="1245985"/>
              <a:ext cx="746912" cy="761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s://pixabay.com/static/uploads/photo/2013/07/13/11/41/computer-158474_640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335" y="62402"/>
              <a:ext cx="1200330" cy="1457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https://upload.wikimedia.org/wikipedia/commons/b/b2/Meta_2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0374" y="176071"/>
              <a:ext cx="1523066" cy="110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Straight Connector 7"/>
          <p:cNvCxnSpPr/>
          <p:nvPr/>
        </p:nvCxnSpPr>
        <p:spPr>
          <a:xfrm>
            <a:off x="0" y="5181600"/>
            <a:ext cx="9144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531097" y="4343400"/>
            <a:ext cx="0" cy="838200"/>
          </a:xfrm>
          <a:prstGeom prst="line">
            <a:avLst/>
          </a:prstGeom>
          <a:ln w="762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537448" y="4343400"/>
            <a:ext cx="0" cy="838200"/>
          </a:xfrm>
          <a:prstGeom prst="line">
            <a:avLst/>
          </a:prstGeom>
          <a:ln w="762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543800" y="4343400"/>
            <a:ext cx="0" cy="838200"/>
          </a:xfrm>
          <a:prstGeom prst="line">
            <a:avLst/>
          </a:prstGeom>
          <a:ln w="762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Apartment House, Apartment, Building, Hous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763" y="1833987"/>
            <a:ext cx="2426474" cy="2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chool, Building, Education, Property, Learni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847" y="2290008"/>
            <a:ext cx="2927906" cy="150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06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4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1833987"/>
            <a:ext cx="9144000" cy="3347613"/>
            <a:chOff x="0" y="1833987"/>
            <a:chExt cx="9144000" cy="3347613"/>
          </a:xfrm>
        </p:grpSpPr>
        <p:pic>
          <p:nvPicPr>
            <p:cNvPr id="2" name="Picture 2" descr="House, Banker, Columns, Money, Temple, Buildi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899" y="2133600"/>
              <a:ext cx="2276748" cy="1805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>
              <a:off x="0" y="5181600"/>
              <a:ext cx="9144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flipV="1">
              <a:off x="1531097" y="4343400"/>
              <a:ext cx="0" cy="838200"/>
            </a:xfrm>
            <a:prstGeom prst="line">
              <a:avLst/>
            </a:prstGeom>
            <a:ln w="762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4537448" y="4343400"/>
              <a:ext cx="0" cy="838200"/>
            </a:xfrm>
            <a:prstGeom prst="line">
              <a:avLst/>
            </a:prstGeom>
            <a:ln w="762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7543800" y="4343400"/>
              <a:ext cx="0" cy="838200"/>
            </a:xfrm>
            <a:prstGeom prst="line">
              <a:avLst/>
            </a:prstGeom>
            <a:ln w="762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4" descr="Apartment House, Apartment, Building, Hous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763" y="1833987"/>
              <a:ext cx="2426474" cy="2248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School, Building, Education, Property, Learni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9847" y="2290008"/>
              <a:ext cx="2927906" cy="1500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5029">
            <a:off x="342598" y="4343400"/>
            <a:ext cx="8248650" cy="256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316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4" presetClass="path" presetSubtype="0" fill="hold" nodeType="withEffect" p14:presetBounceEnd="30667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-0.25 E" pathEditMode="relative" ptsTypes="" p14:bounceEnd="30667">
                                          <p:cBhvr>
                                            <p:cTn id="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4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116556"/>
            <a:ext cx="9144000" cy="3347613"/>
            <a:chOff x="0" y="1833987"/>
            <a:chExt cx="9144000" cy="3347613"/>
          </a:xfrm>
        </p:grpSpPr>
        <p:pic>
          <p:nvPicPr>
            <p:cNvPr id="4" name="Picture 2" descr="House, Banker, Columns, Money, Temple, Buildi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899" y="2133600"/>
              <a:ext cx="2276748" cy="1805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>
              <a:off x="0" y="5181600"/>
              <a:ext cx="9144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1531097" y="4343400"/>
              <a:ext cx="0" cy="838200"/>
            </a:xfrm>
            <a:prstGeom prst="line">
              <a:avLst/>
            </a:prstGeom>
            <a:ln w="762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4537448" y="4343400"/>
              <a:ext cx="0" cy="838200"/>
            </a:xfrm>
            <a:prstGeom prst="line">
              <a:avLst/>
            </a:prstGeom>
            <a:ln w="762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7543800" y="4343400"/>
              <a:ext cx="0" cy="838200"/>
            </a:xfrm>
            <a:prstGeom prst="line">
              <a:avLst/>
            </a:prstGeom>
            <a:ln w="762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4" descr="Apartment House, Apartment, Building, Hous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763" y="1833987"/>
              <a:ext cx="2426474" cy="2248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School, Building, Education, Property, Learni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9847" y="2290008"/>
              <a:ext cx="2927906" cy="1500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ounded Rectangle 14"/>
          <p:cNvSpPr/>
          <p:nvPr/>
        </p:nvSpPr>
        <p:spPr>
          <a:xfrm>
            <a:off x="418899" y="4495800"/>
            <a:ext cx="1963616" cy="1295400"/>
          </a:xfrm>
          <a:prstGeom prst="roundRect">
            <a:avLst/>
          </a:prstGeom>
          <a:solidFill>
            <a:srgbClr val="1D9ED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white"/>
                </a:solidFill>
              </a:rPr>
              <a:t>Content</a:t>
            </a: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545727" y="4495800"/>
            <a:ext cx="1963616" cy="1295400"/>
          </a:xfrm>
          <a:prstGeom prst="roundRect">
            <a:avLst/>
          </a:prstGeom>
          <a:solidFill>
            <a:srgbClr val="1D9ED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white"/>
                </a:solidFill>
              </a:rPr>
              <a:t>Learner</a:t>
            </a: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672555" y="4495800"/>
            <a:ext cx="1963616" cy="1295400"/>
          </a:xfrm>
          <a:prstGeom prst="roundRect">
            <a:avLst/>
          </a:prstGeom>
          <a:solidFill>
            <a:srgbClr val="1D9ED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white"/>
                </a:solidFill>
              </a:rPr>
              <a:t>Pedagogy</a:t>
            </a: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799384" y="4495800"/>
            <a:ext cx="1963616" cy="1295400"/>
          </a:xfrm>
          <a:prstGeom prst="roundRect">
            <a:avLst/>
          </a:prstGeom>
          <a:solidFill>
            <a:srgbClr val="1D9ED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white"/>
                </a:solidFill>
              </a:rPr>
              <a:t>Context</a:t>
            </a: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19" name="Left Brace 18"/>
          <p:cNvSpPr/>
          <p:nvPr/>
        </p:nvSpPr>
        <p:spPr>
          <a:xfrm rot="16200000">
            <a:off x="4385987" y="-186020"/>
            <a:ext cx="304801" cy="8449237"/>
          </a:xfrm>
          <a:prstGeom prst="leftBrace">
            <a:avLst>
              <a:gd name="adj1" fmla="val 73717"/>
              <a:gd name="adj2" fmla="val 38484"/>
            </a:avLst>
          </a:prstGeom>
          <a:ln w="57150" cap="rnd">
            <a:solidFill>
              <a:srgbClr val="1D9ED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39085" y="3727934"/>
            <a:ext cx="1013284" cy="578882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rgbClr val="1D9ED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prstClr val="white"/>
                </a:solidFill>
              </a:rPr>
              <a:t>xAPI</a:t>
            </a:r>
            <a:endParaRPr lang="en-US" sz="2800" b="1" dirty="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2335" y="5619805"/>
            <a:ext cx="2780360" cy="578882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rgbClr val="1D9ED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/>
            </a:lvl1pPr>
          </a:lstStyle>
          <a:p>
            <a:r>
              <a:rPr lang="en-US" dirty="0">
                <a:solidFill>
                  <a:prstClr val="white"/>
                </a:solidFill>
              </a:rPr>
              <a:t>Competencies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99538" y="4306816"/>
            <a:ext cx="3073266" cy="578882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rgbClr val="1D9ED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/>
            </a:lvl1pPr>
          </a:lstStyle>
          <a:p>
            <a:r>
              <a:rPr lang="en-US" dirty="0" smtClean="0">
                <a:solidFill>
                  <a:prstClr val="white"/>
                </a:solidFill>
              </a:rPr>
              <a:t>Meta-Adaptation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89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8600" y="304799"/>
            <a:ext cx="8686800" cy="5917675"/>
            <a:chOff x="228600" y="304799"/>
            <a:chExt cx="8686800" cy="591767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304799"/>
              <a:ext cx="8686800" cy="5917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5" t="10623" r="20906" b="78754"/>
            <a:stretch/>
          </p:blipFill>
          <p:spPr bwMode="auto">
            <a:xfrm>
              <a:off x="342900" y="889000"/>
              <a:ext cx="4343400" cy="533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Rectangle 2">
            <a:hlinkClick r:id="rId4"/>
          </p:cNvPr>
          <p:cNvSpPr/>
          <p:nvPr/>
        </p:nvSpPr>
        <p:spPr>
          <a:xfrm>
            <a:off x="0" y="6324600"/>
            <a:ext cx="8991600" cy="312963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38100" cap="rnd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r"/>
            <a:r>
              <a:rPr lang="en-US" dirty="0" smtClean="0"/>
              <a:t>Fungible References </a:t>
            </a:r>
            <a:r>
              <a:rPr lang="en-US" dirty="0"/>
              <a:t>@ </a:t>
            </a:r>
            <a:r>
              <a:rPr lang="en-US" dirty="0"/>
              <a:t>http://adlnet.github.io/SCORM-to-TLA-Roadmap</a:t>
            </a:r>
          </a:p>
        </p:txBody>
      </p:sp>
      <p:cxnSp>
        <p:nvCxnSpPr>
          <p:cNvPr id="6" name="Curved Connector 5"/>
          <p:cNvCxnSpPr/>
          <p:nvPr/>
        </p:nvCxnSpPr>
        <p:spPr>
          <a:xfrm rot="16200000" flipH="1">
            <a:off x="2495550" y="927100"/>
            <a:ext cx="6350" cy="1949450"/>
          </a:xfrm>
          <a:prstGeom prst="curvedConnector3">
            <a:avLst>
              <a:gd name="adj1" fmla="val -8600000"/>
            </a:avLst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80354">
            <a:off x="416837" y="1486425"/>
            <a:ext cx="2273300" cy="1597025"/>
          </a:xfrm>
          <a:prstGeom prst="rect">
            <a:avLst/>
          </a:prstGeom>
          <a:noFill/>
          <a:ln>
            <a:noFill/>
          </a:ln>
          <a:effectLst>
            <a:glow rad="127000"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15825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678">
            <a:off x="-586591" y="-305559"/>
            <a:ext cx="4192530" cy="22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395161" y="1688404"/>
            <a:ext cx="2743200" cy="2946412"/>
            <a:chOff x="395161" y="1600200"/>
            <a:chExt cx="2743200" cy="2946412"/>
          </a:xfrm>
        </p:grpSpPr>
        <p:grpSp>
          <p:nvGrpSpPr>
            <p:cNvPr id="14" name="Group 13"/>
            <p:cNvGrpSpPr/>
            <p:nvPr/>
          </p:nvGrpSpPr>
          <p:grpSpPr>
            <a:xfrm>
              <a:off x="401066" y="2291418"/>
              <a:ext cx="2650832" cy="2255194"/>
              <a:chOff x="755650" y="117475"/>
              <a:chExt cx="7783091" cy="6621463"/>
            </a:xfrm>
          </p:grpSpPr>
          <p:pic>
            <p:nvPicPr>
              <p:cNvPr id="2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650" y="117475"/>
                <a:ext cx="7632700" cy="66214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" name="Oval 2"/>
              <p:cNvSpPr/>
              <p:nvPr/>
            </p:nvSpPr>
            <p:spPr>
              <a:xfrm>
                <a:off x="2514600" y="3616325"/>
                <a:ext cx="407988" cy="40798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5710604" y="2314824"/>
                <a:ext cx="408214" cy="408214"/>
              </a:xfrm>
              <a:prstGeom prst="ellipse">
                <a:avLst/>
              </a:prstGeom>
              <a:noFill/>
              <a:ln>
                <a:noFill/>
              </a:ln>
              <a:effectLst>
                <a:glow rad="139700">
                  <a:schemeClr val="tx1">
                    <a:alpha val="58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pic>
            <p:nvPicPr>
              <p:cNvPr id="5" name="Picture 10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-32511"/>
              <a:stretch/>
            </p:blipFill>
            <p:spPr bwMode="auto">
              <a:xfrm>
                <a:off x="1104900" y="440306"/>
                <a:ext cx="6957060" cy="4177413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</p:pic>
          <p:pic>
            <p:nvPicPr>
              <p:cNvPr id="6" name="Picture 1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5792" y="579408"/>
                <a:ext cx="3017837" cy="20732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" name="Right Brace 6"/>
              <p:cNvSpPr/>
              <p:nvPr/>
            </p:nvSpPr>
            <p:spPr>
              <a:xfrm>
                <a:off x="4343400" y="609600"/>
                <a:ext cx="304800" cy="3733800"/>
              </a:xfrm>
              <a:prstGeom prst="rightBrace">
                <a:avLst>
                  <a:gd name="adj1" fmla="val 58333"/>
                  <a:gd name="adj2" fmla="val 18691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5894582" y="3582834"/>
                <a:ext cx="2644159" cy="3106891"/>
                <a:chOff x="5894582" y="3582834"/>
                <a:chExt cx="2644159" cy="3106891"/>
              </a:xfrm>
            </p:grpSpPr>
            <p:pic>
              <p:nvPicPr>
                <p:cNvPr id="9" name="Picture 15" descr="Database, Data Storage, Information, Backup, Technology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4582" y="3614208"/>
                  <a:ext cx="2639818" cy="3075517"/>
                </a:xfrm>
                <a:prstGeom prst="rect">
                  <a:avLst/>
                </a:prstGeom>
                <a:noFill/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19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40104" y="3582834"/>
                  <a:ext cx="1798637" cy="1285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1" name="Group 10"/>
              <p:cNvGrpSpPr/>
              <p:nvPr/>
            </p:nvGrpSpPr>
            <p:grpSpPr>
              <a:xfrm>
                <a:off x="4465473" y="2797389"/>
                <a:ext cx="3002127" cy="2993811"/>
                <a:chOff x="4572000" y="2490176"/>
                <a:chExt cx="3002127" cy="2993811"/>
              </a:xfrm>
            </p:grpSpPr>
            <p:pic>
              <p:nvPicPr>
                <p:cNvPr id="12" name="Picture 17" descr="Document, Options, Preferences, Gear, Cogwheel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2000" y="2490176"/>
                  <a:ext cx="3002127" cy="299381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21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1130516">
                  <a:off x="4860706" y="2529682"/>
                  <a:ext cx="2200275" cy="16462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sp>
          <p:nvSpPr>
            <p:cNvPr id="16" name="TextBox 15"/>
            <p:cNvSpPr txBox="1"/>
            <p:nvPr/>
          </p:nvSpPr>
          <p:spPr>
            <a:xfrm>
              <a:off x="395161" y="1600200"/>
              <a:ext cx="27432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err="1" smtClean="0"/>
                <a:t>xAPI</a:t>
              </a:r>
              <a:r>
                <a:rPr lang="en-US" sz="2800" b="1" dirty="0" smtClean="0"/>
                <a:t> Overview</a:t>
              </a:r>
              <a:endParaRPr lang="en-US" sz="2800" b="1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200400" y="1688404"/>
            <a:ext cx="2743200" cy="3188396"/>
            <a:chOff x="3200400" y="1600200"/>
            <a:chExt cx="2743200" cy="3188396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56" t="4292" r="30156" b="5092"/>
            <a:stretch/>
          </p:blipFill>
          <p:spPr bwMode="auto">
            <a:xfrm rot="224553">
              <a:off x="3485146" y="2285139"/>
              <a:ext cx="2022313" cy="2503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200400" y="1600200"/>
              <a:ext cx="27432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err="1" smtClean="0"/>
                <a:t>DoDI</a:t>
              </a:r>
              <a:r>
                <a:rPr lang="en-US" sz="2800" b="1" dirty="0" smtClean="0"/>
                <a:t> 1322.26</a:t>
              </a:r>
              <a:endParaRPr lang="en-US" sz="2800" b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615232" y="1688404"/>
            <a:ext cx="3516068" cy="2820107"/>
            <a:chOff x="5615232" y="1600200"/>
            <a:chExt cx="3516068" cy="2820107"/>
          </a:xfrm>
        </p:grpSpPr>
        <p:pic>
          <p:nvPicPr>
            <p:cNvPr id="21" name="Picture 4" descr="C:\Users\sae\Downloads\Cloud2.pn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48" t="11896" r="13744" b="40252"/>
            <a:stretch/>
          </p:blipFill>
          <p:spPr bwMode="auto">
            <a:xfrm>
              <a:off x="5615232" y="2103065"/>
              <a:ext cx="3516068" cy="2317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6005639" y="1600200"/>
              <a:ext cx="27432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/>
                <a:t>Future Vision</a:t>
              </a:r>
              <a:endParaRPr lang="en-US" sz="2800" b="1" dirty="0"/>
            </a:p>
          </p:txBody>
        </p:sp>
      </p:grp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5" t="9496" r="18368" b="45252"/>
          <a:stretch/>
        </p:blipFill>
        <p:spPr bwMode="auto">
          <a:xfrm>
            <a:off x="7184570" y="5384800"/>
            <a:ext cx="1799773" cy="1331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42351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4629" y="-152400"/>
            <a:ext cx="5943599" cy="227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09600" y="1386114"/>
            <a:ext cx="8305800" cy="472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5000"/>
              </a:lnSpc>
              <a:tabLst>
                <a:tab pos="1549400" algn="l"/>
              </a:tabLst>
            </a:pPr>
            <a:r>
              <a:rPr lang="en-US" sz="2000" b="1" dirty="0">
                <a:solidFill>
                  <a:schemeClr val="bg1"/>
                </a:solidFill>
              </a:rPr>
              <a:t>0900 </a:t>
            </a:r>
            <a:r>
              <a:rPr lang="en-US" sz="2000" b="1" dirty="0" smtClean="0">
                <a:solidFill>
                  <a:schemeClr val="bg1"/>
                </a:solidFill>
              </a:rPr>
              <a:t>– 1000	Welcome and Overview</a:t>
            </a:r>
          </a:p>
          <a:p>
            <a:pPr>
              <a:lnSpc>
                <a:spcPct val="135000"/>
              </a:lnSpc>
              <a:tabLst>
                <a:tab pos="1549400" algn="l"/>
              </a:tabLst>
            </a:pPr>
            <a:r>
              <a:rPr lang="en-US" sz="2000" b="1" dirty="0" smtClean="0">
                <a:solidFill>
                  <a:schemeClr val="bg1"/>
                </a:solidFill>
              </a:rPr>
              <a:t>1000 – 1015	Q&amp;A and Discussion</a:t>
            </a:r>
          </a:p>
          <a:p>
            <a:pPr>
              <a:lnSpc>
                <a:spcPct val="135000"/>
              </a:lnSpc>
              <a:tabLst>
                <a:tab pos="1549400" algn="l"/>
              </a:tabLst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1015 – 1030 	Break</a:t>
            </a:r>
          </a:p>
          <a:p>
            <a:pPr>
              <a:lnSpc>
                <a:spcPct val="135000"/>
              </a:lnSpc>
              <a:tabLst>
                <a:tab pos="1549400" algn="l"/>
              </a:tabLst>
            </a:pPr>
            <a:r>
              <a:rPr lang="en-US" sz="2000" b="1" dirty="0" smtClean="0">
                <a:solidFill>
                  <a:schemeClr val="bg1"/>
                </a:solidFill>
              </a:rPr>
              <a:t>1030 – 1200	Intro </a:t>
            </a:r>
            <a:r>
              <a:rPr lang="en-US" sz="2000" b="1" dirty="0">
                <a:solidFill>
                  <a:schemeClr val="bg1"/>
                </a:solidFill>
              </a:rPr>
              <a:t>to the </a:t>
            </a:r>
            <a:r>
              <a:rPr lang="en-US" sz="2000" b="1" dirty="0" err="1">
                <a:solidFill>
                  <a:schemeClr val="bg1"/>
                </a:solidFill>
              </a:rPr>
              <a:t>xAPI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</a:rPr>
              <a:t>Technology (+ hands on)</a:t>
            </a:r>
          </a:p>
          <a:p>
            <a:pPr>
              <a:lnSpc>
                <a:spcPct val="135000"/>
              </a:lnSpc>
              <a:tabLst>
                <a:tab pos="1549400" algn="l"/>
              </a:tabLst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1200 – 1315 	Lunch</a:t>
            </a:r>
          </a:p>
          <a:p>
            <a:pPr>
              <a:lnSpc>
                <a:spcPct val="135000"/>
              </a:lnSpc>
              <a:tabLst>
                <a:tab pos="1549400" algn="l"/>
              </a:tabLst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rPr>
              <a:t>1315 – 1335	Understanding </a:t>
            </a:r>
            <a:r>
              <a:rPr lang="en-US" sz="2000" b="1" dirty="0" err="1">
                <a:solidFill>
                  <a:srgbClr val="FFFFFF"/>
                </a:solidFill>
                <a:latin typeface="Calibri" pitchFamily="34" charset="0"/>
                <a:ea typeface="MS PGothic" pitchFamily="34" charset="-128"/>
              </a:rPr>
              <a:t>xAPI</a:t>
            </a: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rPr>
              <a:t> </a:t>
            </a:r>
            <a:r>
              <a:rPr lang="en-US" sz="2000" b="1" dirty="0" smtClean="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rPr>
              <a:t>Profiles</a:t>
            </a:r>
          </a:p>
          <a:p>
            <a:pPr>
              <a:lnSpc>
                <a:spcPct val="135000"/>
              </a:lnSpc>
              <a:tabLst>
                <a:tab pos="1549400" algn="l"/>
              </a:tabLst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rPr>
              <a:t>1335 – 1355	Using </a:t>
            </a:r>
            <a:r>
              <a:rPr lang="en-US" sz="2000" b="1" dirty="0" err="1">
                <a:solidFill>
                  <a:srgbClr val="FFFFFF"/>
                </a:solidFill>
                <a:latin typeface="Calibri" pitchFamily="34" charset="0"/>
                <a:ea typeface="MS PGothic" pitchFamily="34" charset="-128"/>
              </a:rPr>
              <a:t>xAPI</a:t>
            </a: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rPr>
              <a:t> </a:t>
            </a:r>
            <a:r>
              <a:rPr lang="en-US" sz="2000" b="1" dirty="0" smtClean="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rPr>
              <a:t>Launch</a:t>
            </a:r>
          </a:p>
          <a:p>
            <a:pPr>
              <a:lnSpc>
                <a:spcPct val="135000"/>
              </a:lnSpc>
              <a:tabLst>
                <a:tab pos="1549400" algn="l"/>
              </a:tabLst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rPr>
              <a:t>1355 – 1500	Creating </a:t>
            </a:r>
            <a:r>
              <a:rPr lang="en-US" sz="2000" b="1" dirty="0" err="1">
                <a:solidFill>
                  <a:srgbClr val="FFFFFF"/>
                </a:solidFill>
                <a:latin typeface="Calibri" pitchFamily="34" charset="0"/>
                <a:ea typeface="MS PGothic" pitchFamily="34" charset="-128"/>
              </a:rPr>
              <a:t>xAPI</a:t>
            </a: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rPr>
              <a:t> Web-Based </a:t>
            </a:r>
            <a:r>
              <a:rPr lang="en-US" sz="2000" b="1" dirty="0" smtClean="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rPr>
              <a:t>Content</a:t>
            </a:r>
            <a:r>
              <a:rPr lang="en-US" sz="2000" b="1" dirty="0">
                <a:solidFill>
                  <a:schemeClr val="bg1"/>
                </a:solidFill>
              </a:rPr>
              <a:t> (+ hands on)</a:t>
            </a:r>
            <a:endParaRPr lang="en-US" sz="2000" b="1" dirty="0">
              <a:solidFill>
                <a:srgbClr val="FFFFFF"/>
              </a:solidFill>
              <a:latin typeface="Calibri" pitchFamily="34" charset="0"/>
              <a:ea typeface="MS PGothic" pitchFamily="34" charset="-128"/>
            </a:endParaRPr>
          </a:p>
          <a:p>
            <a:pPr>
              <a:lnSpc>
                <a:spcPct val="135000"/>
              </a:lnSpc>
              <a:tabLst>
                <a:tab pos="1549400" algn="l"/>
              </a:tabLst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1500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1515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Break</a:t>
            </a:r>
          </a:p>
          <a:p>
            <a:pPr>
              <a:lnSpc>
                <a:spcPct val="135000"/>
              </a:lnSpc>
              <a:tabLst>
                <a:tab pos="1549400" algn="l"/>
              </a:tabLst>
            </a:pPr>
            <a:r>
              <a:rPr lang="en-US" sz="2000" b="1" dirty="0" smtClean="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rPr>
              <a:t>1515 – 1615 </a:t>
            </a: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rPr>
              <a:t>	</a:t>
            </a:r>
            <a:r>
              <a:rPr lang="en-US" sz="2000" b="1" dirty="0" err="1" smtClean="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rPr>
              <a:t>xAPI</a:t>
            </a:r>
            <a:r>
              <a:rPr lang="en-US" sz="2000" b="1" dirty="0" smtClean="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rPr>
              <a:t> </a:t>
            </a: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rPr>
              <a:t>Content </a:t>
            </a:r>
            <a:r>
              <a:rPr lang="en-US" sz="2000" b="1" dirty="0" smtClean="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rPr>
              <a:t>in </a:t>
            </a:r>
            <a:r>
              <a:rPr lang="en-US" sz="2000" b="1" dirty="0" err="1" smtClean="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rPr>
              <a:t>SCORM</a:t>
            </a:r>
            <a:r>
              <a:rPr lang="en-US" sz="2000" b="1" dirty="0" smtClean="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rPr>
              <a:t> </a:t>
            </a: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rPr>
              <a:t>Courses </a:t>
            </a:r>
            <a:r>
              <a:rPr lang="en-US" sz="2000" b="1" dirty="0" smtClean="0">
                <a:solidFill>
                  <a:schemeClr val="bg1"/>
                </a:solidFill>
              </a:rPr>
              <a:t>(+ </a:t>
            </a:r>
            <a:r>
              <a:rPr lang="en-US" sz="2000" b="1" dirty="0">
                <a:solidFill>
                  <a:schemeClr val="bg1"/>
                </a:solidFill>
              </a:rPr>
              <a:t>hands on</a:t>
            </a:r>
            <a:r>
              <a:rPr lang="en-US" sz="2000" b="1" dirty="0" smtClean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35000"/>
              </a:lnSpc>
              <a:tabLst>
                <a:tab pos="1549400" algn="l"/>
              </a:tabLst>
            </a:pPr>
            <a:r>
              <a:rPr lang="en-US" sz="2000" b="1" dirty="0">
                <a:solidFill>
                  <a:schemeClr val="bg1"/>
                </a:solidFill>
              </a:rPr>
              <a:t>1615 – 1700	</a:t>
            </a:r>
            <a:r>
              <a:rPr lang="en-US" sz="2000" b="1" dirty="0" err="1" smtClean="0">
                <a:solidFill>
                  <a:schemeClr val="bg1"/>
                </a:solidFill>
              </a:rPr>
              <a:t>xAPI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Dashboard to Build Graphs and </a:t>
            </a:r>
            <a:r>
              <a:rPr lang="en-US" sz="2000" b="1" dirty="0" smtClean="0">
                <a:solidFill>
                  <a:schemeClr val="bg1"/>
                </a:solidFill>
              </a:rPr>
              <a:t>Charts </a:t>
            </a:r>
            <a:r>
              <a:rPr lang="en-US" sz="2000" b="1" dirty="0">
                <a:solidFill>
                  <a:schemeClr val="bg1"/>
                </a:solidFill>
              </a:rPr>
              <a:t>(+ hands on</a:t>
            </a:r>
            <a:r>
              <a:rPr lang="en-US" sz="2000" b="1" dirty="0" smtClean="0">
                <a:solidFill>
                  <a:schemeClr val="bg1"/>
                </a:solidFill>
              </a:rPr>
              <a:t>) 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26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 txBox="1">
            <a:spLocks/>
          </p:cNvSpPr>
          <p:nvPr/>
        </p:nvSpPr>
        <p:spPr>
          <a:xfrm>
            <a:off x="178560" y="1371600"/>
            <a:ext cx="8786520" cy="22751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90000"/>
              </a:prstClr>
            </a:outerShdw>
          </a:effectLst>
        </p:spPr>
        <p:txBody>
          <a:bodyPr/>
          <a:lstStyle>
            <a:defPPr lvl="0">
              <a:buSzPct val="45000"/>
              <a:buFont typeface="StarSymbol"/>
              <a:buNone/>
              <a:defRPr/>
            </a:defPPr>
            <a:lvl1pPr lvl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42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ranklin Gothic Medium" pitchFamily="34"/>
                <a:ea typeface="Droid Sans Fallback" pitchFamily="2"/>
                <a:cs typeface="Helvetica Neue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>
              <a:buFont typeface="StarSymbol"/>
              <a:buNone/>
            </a:pPr>
            <a:r>
              <a:rPr lang="en-US" sz="6600" smtClean="0">
                <a:solidFill>
                  <a:schemeClr val="bg1"/>
                </a:solidFill>
                <a:latin typeface="Arial Black" panose="020B0A04020102020204" pitchFamily="34" charset="0"/>
              </a:rPr>
              <a:t>Experience API</a:t>
            </a:r>
            <a:endParaRPr lang="en-US" sz="66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02" t="12213" r="45237" b="50000"/>
          <a:stretch/>
        </p:blipFill>
        <p:spPr bwMode="auto">
          <a:xfrm rot="21292936">
            <a:off x="5423954" y="2205287"/>
            <a:ext cx="3080815" cy="1524847"/>
          </a:xfrm>
          <a:prstGeom prst="rect">
            <a:avLst/>
          </a:prstGeom>
          <a:noFill/>
          <a:ln>
            <a:noFill/>
          </a:ln>
          <a:effectLst>
            <a:outerShdw blurRad="88900" dist="63500" dir="2700000" algn="tl" rotWithShape="0">
              <a:prstClr val="black">
                <a:alpha val="7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2431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Tm="10">
    <p:push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4"/>
          <p:cNvSpPr txBox="1">
            <a:spLocks/>
          </p:cNvSpPr>
          <p:nvPr/>
        </p:nvSpPr>
        <p:spPr>
          <a:xfrm>
            <a:off x="178560" y="1371600"/>
            <a:ext cx="8786520" cy="22751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90000"/>
              </a:prstClr>
            </a:outerShdw>
          </a:effectLst>
        </p:spPr>
        <p:txBody>
          <a:bodyPr/>
          <a:lstStyle>
            <a:defPPr lvl="0">
              <a:buSzPct val="45000"/>
              <a:buFont typeface="StarSymbol"/>
              <a:buNone/>
              <a:defRPr/>
            </a:defPPr>
            <a:lvl1pPr lvl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42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ranklin Gothic Medium" pitchFamily="34"/>
                <a:ea typeface="Droid Sans Fallback" pitchFamily="2"/>
                <a:cs typeface="Helvetica Neue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>
              <a:buFont typeface="StarSymbol"/>
              <a:buNone/>
            </a:pPr>
            <a:r>
              <a:rPr lang="en-US" sz="6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Experience API</a:t>
            </a:r>
            <a:endParaRPr lang="en-US" sz="6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02" t="12213" r="45237" b="50000"/>
          <a:stretch/>
        </p:blipFill>
        <p:spPr bwMode="auto">
          <a:xfrm rot="21292936">
            <a:off x="5423954" y="2205287"/>
            <a:ext cx="3080815" cy="1524847"/>
          </a:xfrm>
          <a:prstGeom prst="rect">
            <a:avLst/>
          </a:prstGeom>
          <a:noFill/>
          <a:ln>
            <a:noFill/>
          </a:ln>
          <a:effectLst>
            <a:outerShdw blurRad="88900" dist="63500" dir="2700000" algn="tl" rotWithShape="0">
              <a:prstClr val="black">
                <a:alpha val="7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3400" y="2792510"/>
            <a:ext cx="4755117" cy="9541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67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>
              <a:buSzPct val="45000"/>
            </a:pPr>
            <a:r>
              <a:rPr lang="en-US" sz="2800" b="1" dirty="0">
                <a:solidFill>
                  <a:srgbClr val="FFC000"/>
                </a:solidFill>
                <a:highlight>
                  <a:scrgbClr r="0" g="0" b="0">
                    <a:alpha val="0"/>
                  </a:scrgbClr>
                </a:highlight>
                <a:latin typeface="+mj-lt"/>
                <a:ea typeface="Droid Sans Fallback" pitchFamily="2"/>
                <a:cs typeface="Helvetica Neue"/>
              </a:rPr>
              <a:t>Track </a:t>
            </a:r>
            <a:r>
              <a:rPr lang="en-US" sz="2800" b="1" dirty="0" smtClean="0">
                <a:solidFill>
                  <a:srgbClr val="FFC000"/>
                </a:solidFill>
                <a:highlight>
                  <a:scrgbClr r="0" g="0" b="0">
                    <a:alpha val="0"/>
                  </a:scrgbClr>
                </a:highlight>
                <a:latin typeface="+mj-lt"/>
                <a:ea typeface="Droid Sans Fallback" pitchFamily="2"/>
                <a:cs typeface="Helvetica Neue"/>
              </a:rPr>
              <a:t>data </a:t>
            </a:r>
            <a:r>
              <a:rPr lang="en-US" sz="2800" b="1" dirty="0">
                <a:solidFill>
                  <a:srgbClr val="FFC000"/>
                </a:solidFill>
                <a:highlight>
                  <a:scrgbClr r="0" g="0" b="0">
                    <a:alpha val="0"/>
                  </a:scrgbClr>
                </a:highlight>
                <a:latin typeface="+mj-lt"/>
                <a:ea typeface="Droid Sans Fallback" pitchFamily="2"/>
                <a:cs typeface="Helvetica Neue"/>
              </a:rPr>
              <a:t>of learning experiences, broadly defined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609600" y="4055901"/>
            <a:ext cx="8910312" cy="138499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67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buSzPct val="45000"/>
              <a:defRPr sz="2800" b="1">
                <a:solidFill>
                  <a:srgbClr val="FFC000"/>
                </a:solidFill>
                <a:highlight>
                  <a:scrgbClr r="0" g="0" b="0">
                    <a:alpha val="0"/>
                  </a:scrgbClr>
                </a:highlight>
                <a:latin typeface="+mj-lt"/>
                <a:ea typeface="Droid Sans Fallback" pitchFamily="2"/>
                <a:cs typeface="Helvetica Neue"/>
              </a:defRPr>
            </a:lvl1pPr>
          </a:lstStyle>
          <a:p>
            <a:r>
              <a:rPr lang="en-US" dirty="0"/>
              <a:t>Enable machine-readable communication (interoperability), storage, and access of the data </a:t>
            </a:r>
          </a:p>
          <a:p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5362083" y="2501703"/>
            <a:ext cx="1500287" cy="1535723"/>
          </a:xfrm>
          <a:prstGeom prst="ellipse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/>
          <p:cNvSpPr/>
          <p:nvPr/>
        </p:nvSpPr>
        <p:spPr>
          <a:xfrm>
            <a:off x="5105400" y="2501704"/>
            <a:ext cx="1818321" cy="1362799"/>
          </a:xfrm>
          <a:prstGeom prst="arc">
            <a:avLst>
              <a:gd name="adj1" fmla="val 16200000"/>
              <a:gd name="adj2" fmla="val 6924463"/>
            </a:avLst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20875902">
            <a:off x="6346575" y="2108272"/>
            <a:ext cx="2323825" cy="1860355"/>
          </a:xfrm>
          <a:prstGeom prst="ellipse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157432">
            <a:off x="6457742" y="2008529"/>
            <a:ext cx="2323825" cy="1860355"/>
          </a:xfrm>
          <a:prstGeom prst="ellipse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31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 animBg="1"/>
      <p:bldP spid="18" grpId="1" animBg="1"/>
      <p:bldP spid="19" grpId="0" animBg="1"/>
      <p:bldP spid="19" grpId="1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17475"/>
            <a:ext cx="7632700" cy="662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Oval 12"/>
          <p:cNvSpPr/>
          <p:nvPr/>
        </p:nvSpPr>
        <p:spPr>
          <a:xfrm>
            <a:off x="2514600" y="3616325"/>
            <a:ext cx="407988" cy="4079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710604" y="2314824"/>
            <a:ext cx="408214" cy="408214"/>
          </a:xfrm>
          <a:prstGeom prst="ellipse">
            <a:avLst/>
          </a:prstGeom>
          <a:noFill/>
          <a:ln>
            <a:noFill/>
          </a:ln>
          <a:effectLst>
            <a:glow rad="139700">
              <a:schemeClr val="tx1">
                <a:alpha val="5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32511"/>
          <a:stretch/>
        </p:blipFill>
        <p:spPr bwMode="auto">
          <a:xfrm>
            <a:off x="1104900" y="440306"/>
            <a:ext cx="6957060" cy="4177413"/>
          </a:xfrm>
          <a:prstGeom prst="rect">
            <a:avLst/>
          </a:prstGeom>
          <a:solidFill>
            <a:srgbClr val="F8F8F8"/>
          </a:solidFill>
          <a:ln>
            <a:noFill/>
          </a:ln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792" y="579408"/>
            <a:ext cx="3017837" cy="207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Brace 7"/>
          <p:cNvSpPr/>
          <p:nvPr/>
        </p:nvSpPr>
        <p:spPr>
          <a:xfrm>
            <a:off x="4343400" y="609600"/>
            <a:ext cx="304800" cy="3733800"/>
          </a:xfrm>
          <a:prstGeom prst="rightBrace">
            <a:avLst>
              <a:gd name="adj1" fmla="val 58333"/>
              <a:gd name="adj2" fmla="val 18691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894582" y="3582834"/>
            <a:ext cx="2644159" cy="3106891"/>
            <a:chOff x="5894582" y="3582834"/>
            <a:chExt cx="2644159" cy="3106891"/>
          </a:xfrm>
        </p:grpSpPr>
        <p:pic>
          <p:nvPicPr>
            <p:cNvPr id="4111" name="Picture 15" descr="Database, Data Storage, Information, Backup, Technology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4582" y="3614208"/>
              <a:ext cx="2639818" cy="3075517"/>
            </a:xfrm>
            <a:prstGeom prst="rect">
              <a:avLst/>
            </a:prstGeom>
            <a:noFill/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5" name="Picture 1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0104" y="3582834"/>
              <a:ext cx="1798637" cy="1285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8" name="Group 17"/>
          <p:cNvGrpSpPr/>
          <p:nvPr/>
        </p:nvGrpSpPr>
        <p:grpSpPr>
          <a:xfrm>
            <a:off x="4465473" y="2797389"/>
            <a:ext cx="3002127" cy="2993811"/>
            <a:chOff x="4572000" y="2490176"/>
            <a:chExt cx="3002127" cy="2993811"/>
          </a:xfrm>
        </p:grpSpPr>
        <p:pic>
          <p:nvPicPr>
            <p:cNvPr id="4113" name="Picture 17" descr="Document, Options, Preferences, Gear, Cogwhee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490176"/>
              <a:ext cx="3002127" cy="29938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7" name="Picture 2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30516">
              <a:off x="4860706" y="2529682"/>
              <a:ext cx="2200275" cy="164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4365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0"/>
            <a:ext cx="7267575" cy="531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1" r="39467" b="59599"/>
          <a:stretch/>
        </p:blipFill>
        <p:spPr bwMode="auto">
          <a:xfrm>
            <a:off x="4036670" y="4614863"/>
            <a:ext cx="1562584" cy="906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1" t="40763" r="8909" b="13313"/>
          <a:stretch/>
        </p:blipFill>
        <p:spPr bwMode="auto">
          <a:xfrm>
            <a:off x="3388488" y="5382229"/>
            <a:ext cx="3078868" cy="1030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688852"/>
            <a:ext cx="3041650" cy="177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375477"/>
            <a:ext cx="4011613" cy="177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20" y="3863975"/>
            <a:ext cx="2773363" cy="177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3262584"/>
            <a:ext cx="3005137" cy="177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Arc 27"/>
          <p:cNvSpPr/>
          <p:nvPr/>
        </p:nvSpPr>
        <p:spPr>
          <a:xfrm>
            <a:off x="420547" y="3198732"/>
            <a:ext cx="3160853" cy="2135268"/>
          </a:xfrm>
          <a:prstGeom prst="arc">
            <a:avLst>
              <a:gd name="adj1" fmla="val 11466081"/>
              <a:gd name="adj2" fmla="val 10956218"/>
            </a:avLst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60529" y="2628584"/>
            <a:ext cx="3531071" cy="2070951"/>
          </a:xfrm>
          <a:prstGeom prst="ellipse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>
            <a:off x="5460529" y="2631362"/>
            <a:ext cx="3531071" cy="2436631"/>
          </a:xfrm>
          <a:prstGeom prst="arc">
            <a:avLst>
              <a:gd name="adj1" fmla="val 16200000"/>
              <a:gd name="adj2" fmla="val 6924463"/>
            </a:avLst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320267" y="4649589"/>
            <a:ext cx="3232933" cy="1744461"/>
          </a:xfrm>
          <a:prstGeom prst="ellipse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/>
          <p:cNvSpPr/>
          <p:nvPr/>
        </p:nvSpPr>
        <p:spPr>
          <a:xfrm>
            <a:off x="3171197" y="4646264"/>
            <a:ext cx="3531071" cy="2436631"/>
          </a:xfrm>
          <a:prstGeom prst="arc">
            <a:avLst>
              <a:gd name="adj1" fmla="val 16200000"/>
              <a:gd name="adj2" fmla="val 21343635"/>
            </a:avLst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21120202">
            <a:off x="3426553" y="4630831"/>
            <a:ext cx="3167978" cy="1770333"/>
          </a:xfrm>
          <a:prstGeom prst="ellipse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338086" y="2650603"/>
            <a:ext cx="1018572" cy="833377"/>
          </a:xfrm>
          <a:custGeom>
            <a:avLst/>
            <a:gdLst>
              <a:gd name="connsiteX0" fmla="*/ 1018572 w 1018572"/>
              <a:gd name="connsiteY0" fmla="*/ 0 h 833377"/>
              <a:gd name="connsiteX1" fmla="*/ 0 w 1018572"/>
              <a:gd name="connsiteY1" fmla="*/ 833377 h 83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8572" h="833377">
                <a:moveTo>
                  <a:pt x="1018572" y="0"/>
                </a:moveTo>
                <a:cubicBezTo>
                  <a:pt x="617316" y="285509"/>
                  <a:pt x="216061" y="571018"/>
                  <a:pt x="0" y="833377"/>
                </a:cubicBezTo>
              </a:path>
            </a:pathLst>
          </a:custGeom>
          <a:ln w="38100" cap="rnd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618299" y="3090441"/>
            <a:ext cx="393539" cy="1678329"/>
          </a:xfrm>
          <a:custGeom>
            <a:avLst/>
            <a:gdLst>
              <a:gd name="connsiteX0" fmla="*/ 0 w 393539"/>
              <a:gd name="connsiteY0" fmla="*/ 0 h 1678329"/>
              <a:gd name="connsiteX1" fmla="*/ 393539 w 393539"/>
              <a:gd name="connsiteY1" fmla="*/ 1678329 h 1678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3539" h="1678329">
                <a:moveTo>
                  <a:pt x="0" y="0"/>
                </a:moveTo>
                <a:cubicBezTo>
                  <a:pt x="161081" y="579699"/>
                  <a:pt x="322162" y="1159398"/>
                  <a:pt x="393539" y="1678329"/>
                </a:cubicBezTo>
              </a:path>
            </a:pathLst>
          </a:custGeom>
          <a:noFill/>
          <a:ln w="38100" cap="rnd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590572" y="2847372"/>
            <a:ext cx="324091" cy="381965"/>
          </a:xfrm>
          <a:custGeom>
            <a:avLst/>
            <a:gdLst>
              <a:gd name="connsiteX0" fmla="*/ 0 w 324091"/>
              <a:gd name="connsiteY0" fmla="*/ 0 h 381965"/>
              <a:gd name="connsiteX1" fmla="*/ 324091 w 324091"/>
              <a:gd name="connsiteY1" fmla="*/ 381965 h 38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4091" h="381965">
                <a:moveTo>
                  <a:pt x="0" y="0"/>
                </a:moveTo>
                <a:cubicBezTo>
                  <a:pt x="120569" y="150471"/>
                  <a:pt x="241139" y="300942"/>
                  <a:pt x="324091" y="381965"/>
                </a:cubicBezTo>
              </a:path>
            </a:pathLst>
          </a:custGeom>
          <a:noFill/>
          <a:ln w="38100" cap="rnd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2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5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"/>
                            </p:stCondLst>
                            <p:childTnLst>
                              <p:par>
                                <p:cTn id="5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5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9" grpId="0" animBg="1"/>
      <p:bldP spid="13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236538"/>
            <a:ext cx="8394700" cy="638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766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1981200"/>
            <a:ext cx="7002440" cy="2135465"/>
          </a:xfrm>
          <a:prstGeom prst="roundRect">
            <a:avLst>
              <a:gd name="adj" fmla="val 7325"/>
            </a:avLst>
          </a:prstGeom>
          <a:solidFill>
            <a:srgbClr val="333333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2" name="Flowchart: Manual Operation 37"/>
          <p:cNvSpPr/>
          <p:nvPr/>
        </p:nvSpPr>
        <p:spPr>
          <a:xfrm rot="10800000">
            <a:off x="2366793" y="1485777"/>
            <a:ext cx="2587232" cy="177005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191"/>
              <a:gd name="connsiteX1" fmla="*/ 10000 w 10000"/>
              <a:gd name="connsiteY1" fmla="*/ 0 h 10191"/>
              <a:gd name="connsiteX2" fmla="*/ 5581 w 10000"/>
              <a:gd name="connsiteY2" fmla="*/ 10191 h 10191"/>
              <a:gd name="connsiteX3" fmla="*/ 2000 w 10000"/>
              <a:gd name="connsiteY3" fmla="*/ 10000 h 10191"/>
              <a:gd name="connsiteX4" fmla="*/ 0 w 10000"/>
              <a:gd name="connsiteY4" fmla="*/ 0 h 10191"/>
              <a:gd name="connsiteX0" fmla="*/ 0 w 11138"/>
              <a:gd name="connsiteY0" fmla="*/ 64 h 10255"/>
              <a:gd name="connsiteX1" fmla="*/ 11138 w 11138"/>
              <a:gd name="connsiteY1" fmla="*/ 0 h 10255"/>
              <a:gd name="connsiteX2" fmla="*/ 5581 w 11138"/>
              <a:gd name="connsiteY2" fmla="*/ 10255 h 10255"/>
              <a:gd name="connsiteX3" fmla="*/ 2000 w 11138"/>
              <a:gd name="connsiteY3" fmla="*/ 10064 h 10255"/>
              <a:gd name="connsiteX4" fmla="*/ 0 w 11138"/>
              <a:gd name="connsiteY4" fmla="*/ 64 h 1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38" h="10255">
                <a:moveTo>
                  <a:pt x="0" y="64"/>
                </a:moveTo>
                <a:lnTo>
                  <a:pt x="11138" y="0"/>
                </a:lnTo>
                <a:lnTo>
                  <a:pt x="5581" y="10255"/>
                </a:lnTo>
                <a:lnTo>
                  <a:pt x="2000" y="10064"/>
                </a:lnTo>
                <a:lnTo>
                  <a:pt x="0" y="64"/>
                </a:lnTo>
                <a:close/>
              </a:path>
            </a:pathLst>
          </a:custGeom>
          <a:gradFill flip="none" rotWithShape="1">
            <a:gsLst>
              <a:gs pos="0">
                <a:srgbClr val="CCCCFF">
                  <a:shade val="30000"/>
                  <a:satMod val="115000"/>
                </a:srgbClr>
              </a:gs>
              <a:gs pos="50000">
                <a:srgbClr val="CCCCFF">
                  <a:shade val="67500"/>
                  <a:satMod val="115000"/>
                </a:srgbClr>
              </a:gs>
              <a:gs pos="100000">
                <a:srgbClr val="CCCCF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288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2286000"/>
            <a:ext cx="1752600" cy="764754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Learning Record Provider</a:t>
            </a:r>
          </a:p>
        </p:txBody>
      </p:sp>
      <p:sp>
        <p:nvSpPr>
          <p:cNvPr id="4" name="Flowchart: Magnetic Disk 3"/>
          <p:cNvSpPr/>
          <p:nvPr/>
        </p:nvSpPr>
        <p:spPr>
          <a:xfrm>
            <a:off x="5486400" y="2286000"/>
            <a:ext cx="1592239" cy="1600200"/>
          </a:xfrm>
          <a:prstGeom prst="flowChartMagneticDisk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Learning Record Store (</a:t>
            </a:r>
            <a:r>
              <a:rPr lang="en-US" sz="2400" b="1" dirty="0" err="1" smtClean="0">
                <a:solidFill>
                  <a:prstClr val="black"/>
                </a:solidFill>
              </a:rPr>
              <a:t>LRS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1000" y="3124200"/>
            <a:ext cx="1752600" cy="764754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Learning Record Consumer</a:t>
            </a:r>
          </a:p>
        </p:txBody>
      </p:sp>
      <p:sp>
        <p:nvSpPr>
          <p:cNvPr id="39" name="Flowchart: Magnetic Disk 38"/>
          <p:cNvSpPr/>
          <p:nvPr/>
        </p:nvSpPr>
        <p:spPr>
          <a:xfrm>
            <a:off x="7856646" y="1238480"/>
            <a:ext cx="1058754" cy="1064046"/>
          </a:xfrm>
          <a:prstGeom prst="flowChartMagneticDisk">
            <a:avLst/>
          </a:prstGeom>
          <a:solidFill>
            <a:srgbClr val="CCE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2400" dirty="0" smtClean="0">
                <a:solidFill>
                  <a:prstClr val="black"/>
                </a:solidFill>
              </a:rPr>
              <a:t>LRS</a:t>
            </a:r>
            <a:r>
              <a:rPr lang="en-US" sz="2400" baseline="30000" dirty="0" smtClean="0">
                <a:solidFill>
                  <a:prstClr val="black"/>
                </a:solidFill>
              </a:rPr>
              <a:t>2</a:t>
            </a:r>
            <a:endParaRPr lang="en-US" sz="2400" baseline="30000" dirty="0">
              <a:solidFill>
                <a:prstClr val="black"/>
              </a:solidFill>
            </a:endParaRPr>
          </a:p>
        </p:txBody>
      </p:sp>
      <p:sp>
        <p:nvSpPr>
          <p:cNvPr id="40" name="Flowchart: Magnetic Disk 39"/>
          <p:cNvSpPr/>
          <p:nvPr/>
        </p:nvSpPr>
        <p:spPr>
          <a:xfrm>
            <a:off x="7856646" y="2560503"/>
            <a:ext cx="1058754" cy="1064046"/>
          </a:xfrm>
          <a:prstGeom prst="flowChartMagneticDisk">
            <a:avLst/>
          </a:prstGeom>
          <a:solidFill>
            <a:srgbClr val="ABC3D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2400" dirty="0" smtClean="0">
                <a:solidFill>
                  <a:prstClr val="black"/>
                </a:solidFill>
              </a:rPr>
              <a:t>LRS</a:t>
            </a:r>
            <a:r>
              <a:rPr lang="en-US" sz="2400" baseline="30000" dirty="0" smtClean="0">
                <a:solidFill>
                  <a:prstClr val="black"/>
                </a:solidFill>
              </a:rPr>
              <a:t>3</a:t>
            </a:r>
            <a:endParaRPr lang="en-US" sz="2400" baseline="30000" dirty="0">
              <a:solidFill>
                <a:prstClr val="black"/>
              </a:solidFill>
            </a:endParaRPr>
          </a:p>
        </p:txBody>
      </p:sp>
      <p:sp>
        <p:nvSpPr>
          <p:cNvPr id="41" name="Flowchart: Magnetic Disk 40"/>
          <p:cNvSpPr/>
          <p:nvPr/>
        </p:nvSpPr>
        <p:spPr>
          <a:xfrm>
            <a:off x="7856646" y="3888954"/>
            <a:ext cx="1058754" cy="1064046"/>
          </a:xfrm>
          <a:prstGeom prst="flowChartMagneticDisk">
            <a:avLst/>
          </a:prstGeom>
          <a:solidFill>
            <a:srgbClr val="99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2400" dirty="0" smtClean="0">
                <a:solidFill>
                  <a:prstClr val="black"/>
                </a:solidFill>
              </a:rPr>
              <a:t>LRS</a:t>
            </a:r>
            <a:r>
              <a:rPr lang="en-US" sz="2400" baseline="30000" dirty="0" smtClean="0">
                <a:solidFill>
                  <a:prstClr val="black"/>
                </a:solidFill>
              </a:rPr>
              <a:t>4</a:t>
            </a:r>
            <a:endParaRPr lang="en-US" sz="2400" baseline="30000" dirty="0">
              <a:solidFill>
                <a:prstClr val="black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132" y="3305922"/>
            <a:ext cx="3242102" cy="852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097" y="3317857"/>
            <a:ext cx="2984406" cy="502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7231040" y="1770502"/>
            <a:ext cx="625607" cy="2650476"/>
            <a:chOff x="7231040" y="1770502"/>
            <a:chExt cx="625607" cy="2650476"/>
          </a:xfrm>
        </p:grpSpPr>
        <p:cxnSp>
          <p:nvCxnSpPr>
            <p:cNvPr id="48" name="Curved Connector 47"/>
            <p:cNvCxnSpPr>
              <a:stCxn id="39" idx="2"/>
            </p:cNvCxnSpPr>
            <p:nvPr/>
          </p:nvCxnSpPr>
          <p:spPr>
            <a:xfrm rot="10800000" flipV="1">
              <a:off x="7231040" y="1770502"/>
              <a:ext cx="625607" cy="1315597"/>
            </a:xfrm>
            <a:prstGeom prst="curvedConnector3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40" idx="2"/>
            </p:cNvCxnSpPr>
            <p:nvPr/>
          </p:nvCxnSpPr>
          <p:spPr>
            <a:xfrm rot="10800000">
              <a:off x="7231040" y="3086100"/>
              <a:ext cx="625607" cy="6426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urved Connector 56"/>
            <p:cNvCxnSpPr>
              <a:stCxn id="41" idx="2"/>
            </p:cNvCxnSpPr>
            <p:nvPr/>
          </p:nvCxnSpPr>
          <p:spPr>
            <a:xfrm rot="10800000">
              <a:off x="7231040" y="3086101"/>
              <a:ext cx="625607" cy="1334877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Flowchart: Magnetic Disk 71"/>
          <p:cNvSpPr/>
          <p:nvPr/>
        </p:nvSpPr>
        <p:spPr>
          <a:xfrm>
            <a:off x="5486400" y="304800"/>
            <a:ext cx="1592239" cy="1818702"/>
          </a:xfrm>
          <a:prstGeom prst="flowChartMagneticDisk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Learning </a:t>
            </a:r>
            <a:r>
              <a:rPr lang="en-US" dirty="0" err="1" smtClean="0">
                <a:solidFill>
                  <a:prstClr val="black"/>
                </a:solidFill>
              </a:rPr>
              <a:t>Mgmt</a:t>
            </a:r>
            <a:r>
              <a:rPr lang="en-US" dirty="0" smtClean="0">
                <a:solidFill>
                  <a:prstClr val="black"/>
                </a:solidFill>
              </a:rPr>
              <a:t> System (</a:t>
            </a:r>
            <a:r>
              <a:rPr lang="en-US" sz="2400" b="1" dirty="0" err="1" smtClean="0">
                <a:solidFill>
                  <a:prstClr val="black"/>
                </a:solidFill>
              </a:rPr>
              <a:t>LMS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033" name="Straight Connector 1032"/>
          <p:cNvCxnSpPr>
            <a:stCxn id="72" idx="3"/>
          </p:cNvCxnSpPr>
          <p:nvPr/>
        </p:nvCxnSpPr>
        <p:spPr>
          <a:xfrm>
            <a:off x="6282520" y="2123502"/>
            <a:ext cx="0" cy="437001"/>
          </a:xfrm>
          <a:prstGeom prst="line">
            <a:avLst/>
          </a:prstGeom>
          <a:ln w="57150" cap="rnd">
            <a:solidFill>
              <a:schemeClr val="tx1"/>
            </a:solidFill>
            <a:headEnd type="triangle" w="med" len="med"/>
            <a:tailEnd type="triangle" w="med" len="med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9" name="Group 1058"/>
          <p:cNvGrpSpPr/>
          <p:nvPr/>
        </p:nvGrpSpPr>
        <p:grpSpPr>
          <a:xfrm>
            <a:off x="4207207" y="1770502"/>
            <a:ext cx="1143195" cy="765504"/>
            <a:chOff x="4288120" y="2176000"/>
            <a:chExt cx="1143195" cy="765504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6" name="TextBox 85"/>
            <p:cNvSpPr txBox="1"/>
            <p:nvPr/>
          </p:nvSpPr>
          <p:spPr>
            <a:xfrm>
              <a:off x="4288120" y="2176000"/>
              <a:ext cx="587805" cy="40011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prstClr val="black"/>
                  </a:solidFill>
                </a:rPr>
                <a:t>API</a:t>
              </a:r>
              <a:endParaRPr lang="en-US" b="1" dirty="0">
                <a:solidFill>
                  <a:prstClr val="black"/>
                </a:solidFill>
              </a:endParaRPr>
            </a:p>
          </p:txBody>
        </p:sp>
        <p:cxnSp>
          <p:nvCxnSpPr>
            <p:cNvPr id="87" name="Curved Connector 86"/>
            <p:cNvCxnSpPr>
              <a:stCxn id="86" idx="3"/>
            </p:cNvCxnSpPr>
            <p:nvPr/>
          </p:nvCxnSpPr>
          <p:spPr>
            <a:xfrm>
              <a:off x="4875925" y="2376055"/>
              <a:ext cx="555390" cy="565449"/>
            </a:xfrm>
            <a:prstGeom prst="curvedConnector2">
              <a:avLst/>
            </a:prstGeom>
            <a:grpFill/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/>
          <p:cNvCxnSpPr/>
          <p:nvPr/>
        </p:nvCxnSpPr>
        <p:spPr>
          <a:xfrm>
            <a:off x="2133600" y="3298118"/>
            <a:ext cx="3359727" cy="0"/>
          </a:xfrm>
          <a:prstGeom prst="line">
            <a:avLst/>
          </a:prstGeom>
          <a:ln w="57150" cap="rnd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133600" y="2901511"/>
            <a:ext cx="3359727" cy="0"/>
          </a:xfrm>
          <a:prstGeom prst="line">
            <a:avLst/>
          </a:prstGeom>
          <a:ln w="57150" cap="rnd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3683254" y="4226255"/>
            <a:ext cx="1909173" cy="1063413"/>
            <a:chOff x="2736106" y="3959328"/>
            <a:chExt cx="1909173" cy="1063413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8" name="TextBox 57"/>
            <p:cNvSpPr txBox="1"/>
            <p:nvPr/>
          </p:nvSpPr>
          <p:spPr>
            <a:xfrm>
              <a:off x="3314674" y="4314855"/>
              <a:ext cx="1330605" cy="70788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 smtClean="0">
                  <a:solidFill>
                    <a:prstClr val="black"/>
                  </a:solidFill>
                </a:rPr>
                <a:t>xAPI</a:t>
              </a:r>
              <a:r>
                <a:rPr lang="en-US" sz="2000" b="1" dirty="0" smtClean="0">
                  <a:solidFill>
                    <a:prstClr val="black"/>
                  </a:solidFill>
                </a:rPr>
                <a:t> Statement</a:t>
              </a:r>
              <a:endParaRPr lang="en-US" b="1" dirty="0">
                <a:solidFill>
                  <a:prstClr val="black"/>
                </a:solidFill>
              </a:endParaRPr>
            </a:p>
          </p:txBody>
        </p:sp>
        <p:cxnSp>
          <p:nvCxnSpPr>
            <p:cNvPr id="60" name="Curved Connector 59"/>
            <p:cNvCxnSpPr>
              <a:stCxn id="58" idx="1"/>
            </p:cNvCxnSpPr>
            <p:nvPr/>
          </p:nvCxnSpPr>
          <p:spPr>
            <a:xfrm rot="10800000">
              <a:off x="2736106" y="3959328"/>
              <a:ext cx="578568" cy="709471"/>
            </a:xfrm>
            <a:prstGeom prst="curvedConnector2">
              <a:avLst/>
            </a:prstGeom>
            <a:grpFill/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Oval 60"/>
          <p:cNvSpPr/>
          <p:nvPr/>
        </p:nvSpPr>
        <p:spPr>
          <a:xfrm>
            <a:off x="4988414" y="2710586"/>
            <a:ext cx="831477" cy="90743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 rot="211693">
            <a:off x="4963315" y="2691725"/>
            <a:ext cx="831477" cy="90743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3" name="Arc 62"/>
          <p:cNvSpPr/>
          <p:nvPr/>
        </p:nvSpPr>
        <p:spPr>
          <a:xfrm>
            <a:off x="4876800" y="2686432"/>
            <a:ext cx="979196" cy="832641"/>
          </a:xfrm>
          <a:prstGeom prst="arc">
            <a:avLst>
              <a:gd name="adj1" fmla="val 16200000"/>
              <a:gd name="adj2" fmla="val 6844339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098" name="Picture 2" descr="https://upload.wikimedia.org/wikipedia/commons/b/b2/2011_Featured_Content_Graph_2.0_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70995"/>
            <a:ext cx="2561106" cy="163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5" descr="C:\Users\sae\Desktop\BAA_GraphicBackgroun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3496">
            <a:off x="356325" y="991582"/>
            <a:ext cx="957672" cy="141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Iphone, Cellphone, Smartphone, Mobile, Cell, Scree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361" y="1510160"/>
            <a:ext cx="746912" cy="761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https://pixabay.com/static/uploads/photo/2013/07/13/11/41/computer-158474_640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472" y="241590"/>
            <a:ext cx="1355443" cy="1646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https://upload.wikimedia.org/wikipedia/commons/b/b2/Meta_2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915" y="513869"/>
            <a:ext cx="1523066" cy="110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Folded Corner 52"/>
          <p:cNvSpPr/>
          <p:nvPr/>
        </p:nvSpPr>
        <p:spPr>
          <a:xfrm rot="687786">
            <a:off x="3601335" y="434262"/>
            <a:ext cx="1143000" cy="1447800"/>
          </a:xfrm>
          <a:prstGeom prst="foldedCorner">
            <a:avLst>
              <a:gd name="adj" fmla="val 19559"/>
            </a:avLst>
          </a:prstGeom>
          <a:gradFill flip="none" rotWithShape="1">
            <a:gsLst>
              <a:gs pos="0">
                <a:schemeClr val="tx1">
                  <a:lumMod val="75000"/>
                  <a:tint val="66000"/>
                  <a:satMod val="160000"/>
                </a:schemeClr>
              </a:gs>
              <a:gs pos="50000">
                <a:schemeClr val="tx1">
                  <a:lumMod val="75000"/>
                  <a:tint val="44500"/>
                  <a:satMod val="160000"/>
                </a:schemeClr>
              </a:gs>
              <a:gs pos="100000">
                <a:schemeClr val="tx1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prstClr val="black"/>
                </a:solidFill>
              </a:rPr>
              <a:t>xAPI</a:t>
            </a:r>
            <a:endParaRPr lang="en-US" sz="2000" dirty="0" smtClean="0">
              <a:solidFill>
                <a:prstClr val="black"/>
              </a:solidFill>
            </a:endParaRPr>
          </a:p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Profile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6324600"/>
            <a:ext cx="8991600" cy="312963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38100" cap="rnd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r"/>
            <a:r>
              <a:rPr lang="en-US" dirty="0" smtClean="0"/>
              <a:t>the Environment</a:t>
            </a:r>
            <a:endParaRPr lang="en" dirty="0">
              <a:hlinkClick r:id="rId10"/>
            </a:endParaRPr>
          </a:p>
        </p:txBody>
      </p:sp>
    </p:spTree>
    <p:extLst>
      <p:ext uri="{BB962C8B-B14F-4D97-AF65-F5344CB8AC3E}">
        <p14:creationId xmlns:p14="http://schemas.microsoft.com/office/powerpoint/2010/main" val="298295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"/>
                            </p:stCondLst>
                            <p:childTnLst>
                              <p:par>
                                <p:cTn id="7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00"/>
                            </p:stCondLst>
                            <p:childTnLst>
                              <p:par>
                                <p:cTn id="7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1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25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5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136E-7 L 8.33333E-7 0.07842 " pathEditMode="relative" rAng="0" ptsTypes="AA">
                                      <p:cBhvr>
                                        <p:cTn id="1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5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750"/>
                            </p:stCondLst>
                            <p:childTnLst>
                              <p:par>
                                <p:cTn id="1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2" grpId="0" animBg="1"/>
      <p:bldP spid="52" grpId="1" animBg="1"/>
      <p:bldP spid="5" grpId="0" animBg="1"/>
      <p:bldP spid="4" grpId="0" animBg="1"/>
      <p:bldP spid="11" grpId="0" animBg="1"/>
      <p:bldP spid="39" grpId="0" animBg="1"/>
      <p:bldP spid="40" grpId="0" animBg="1"/>
      <p:bldP spid="41" grpId="0" animBg="1"/>
      <p:bldP spid="72" grpId="0" animBg="1"/>
      <p:bldP spid="72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53" grpId="0" animBg="1"/>
    </p:bldLst>
  </p:timing>
</p:sld>
</file>

<file path=ppt/theme/theme1.xml><?xml version="1.0" encoding="utf-8"?>
<a:theme xmlns:a="http://schemas.openxmlformats.org/drawingml/2006/main" name="2_Titl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ap="rnd">
          <a:solidFill>
            <a:schemeClr val="bg1"/>
          </a:solidFill>
          <a:tailEnd type="none"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15331</TotalTime>
  <Words>581</Words>
  <Application>Microsoft Office PowerPoint</Application>
  <PresentationFormat>On-screen Show (4:3)</PresentationFormat>
  <Paragraphs>124</Paragraphs>
  <Slides>27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2_Title Slide</vt:lpstr>
      <vt:lpstr>Office Theme</vt:lpstr>
      <vt:lpstr>9_Office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Erin Avvento</dc:creator>
  <cp:lastModifiedBy>Schatz, Sae</cp:lastModifiedBy>
  <cp:revision>994</cp:revision>
  <dcterms:created xsi:type="dcterms:W3CDTF">2013-04-29T19:16:43Z</dcterms:created>
  <dcterms:modified xsi:type="dcterms:W3CDTF">2016-11-01T17:16:56Z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ompany">
    <vt:lpwstr>celine</vt:lpwstr>
  </property>
  <property fmtid="{D5CDD505-2E9C-101B-9397-08002B2CF9AE}" pid="4" name="HiddenSlides">
    <vt:r8>0</vt:r8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r8>0</vt:r8>
  </property>
  <property fmtid="{D5CDD505-2E9C-101B-9397-08002B2CF9AE}" pid="8" name="Notes">
    <vt:r8>20</vt:r8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r8>35</vt:r8>
  </property>
</Properties>
</file>